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3"/>
    <p:sldId id="285" r:id="rId4"/>
    <p:sldId id="257" r:id="rId5"/>
    <p:sldId id="286" r:id="rId6"/>
    <p:sldId id="287" r:id="rId7"/>
    <p:sldId id="316" r:id="rId8"/>
    <p:sldId id="317" r:id="rId9"/>
    <p:sldId id="318" r:id="rId10"/>
    <p:sldId id="288" r:id="rId11"/>
    <p:sldId id="289" r:id="rId12"/>
    <p:sldId id="290" r:id="rId13"/>
    <p:sldId id="315" r:id="rId14"/>
    <p:sldId id="258" r:id="rId15"/>
    <p:sldId id="259" r:id="rId16"/>
    <p:sldId id="261" r:id="rId17"/>
    <p:sldId id="262" r:id="rId18"/>
    <p:sldId id="263" r:id="rId19"/>
    <p:sldId id="264" r:id="rId20"/>
    <p:sldId id="265" r:id="rId21"/>
    <p:sldId id="266" r:id="rId22"/>
    <p:sldId id="267" r:id="rId23"/>
    <p:sldId id="278" r:id="rId24"/>
    <p:sldId id="291" r:id="rId25"/>
    <p:sldId id="279" r:id="rId26"/>
    <p:sldId id="271" r:id="rId27"/>
    <p:sldId id="269" r:id="rId28"/>
    <p:sldId id="270" r:id="rId29"/>
    <p:sldId id="272"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9061" y="4259766"/>
            <a:ext cx="6082254" cy="1101301"/>
          </a:xfrm>
        </p:spPr>
        <p:txBody>
          <a:bodyPr anchor="ctr" anchorCtr="0">
            <a:normAutofit/>
          </a:bodyPr>
          <a:lstStyle>
            <a:lvl1pPr algn="ctr">
              <a:defRPr sz="5400" b="1"/>
            </a:lvl1pPr>
          </a:lstStyle>
          <a:p>
            <a:r>
              <a:rPr lang="zh-CN" altLang="en-US" dirty="0" smtClean="0"/>
              <a:t>编辑标题</a:t>
            </a:r>
            <a:endParaRPr lang="en-US" dirty="0"/>
          </a:p>
        </p:txBody>
      </p:sp>
      <p:sp>
        <p:nvSpPr>
          <p:cNvPr id="3" name="Subtitle 2"/>
          <p:cNvSpPr>
            <a:spLocks noGrp="1"/>
          </p:cNvSpPr>
          <p:nvPr>
            <p:ph type="subTitle" idx="1"/>
          </p:nvPr>
        </p:nvSpPr>
        <p:spPr>
          <a:xfrm>
            <a:off x="6039061" y="5403428"/>
            <a:ext cx="6082254" cy="701868"/>
          </a:xfrm>
        </p:spPr>
        <p:txBody>
          <a:bodyPr anchor="ctr" anchorCtr="0"/>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84891" y="1843552"/>
            <a:ext cx="8022218" cy="1917654"/>
          </a:xfrm>
        </p:spPr>
        <p:txBody>
          <a:bodyPr anchor="b">
            <a:normAutofit/>
          </a:bodyPr>
          <a:lstStyle>
            <a:lvl1pPr algn="ctr">
              <a:defRPr sz="48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084891" y="3890179"/>
            <a:ext cx="8022218" cy="1008449"/>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fld>
            <a:endParaRPr lang="zh-CN" altLang="en-US"/>
          </a:p>
        </p:txBody>
      </p:sp>
      <p:sp>
        <p:nvSpPr>
          <p:cNvPr id="9" name="文本框 8"/>
          <p:cNvSpPr txBox="1"/>
          <p:nvPr/>
        </p:nvSpPr>
        <p:spPr>
          <a:xfrm>
            <a:off x="2209800" y="3800971"/>
            <a:ext cx="8022218" cy="824400"/>
          </a:xfrm>
          <a:prstGeom prst="rect">
            <a:avLst/>
          </a:prstGeom>
          <a:blipFill dpi="0" rotWithShape="1">
            <a:blip r:embed="rId2"/>
            <a:srcRect/>
            <a:stretch>
              <a:fillRect t="-1000"/>
            </a:stretch>
          </a:blipFill>
        </p:spPr>
        <p:txBody>
          <a:bodyPr vert="horz" lIns="91440" tIns="45720" rIns="91440" bIns="45720" rtlCol="0" anchor="t" anchorCtr="0">
            <a:normAutofit/>
          </a:bodyPr>
          <a:lstStyle>
            <a:defPPr>
              <a:defRPr lang="zh-CN"/>
            </a:defPPr>
            <a:lvl1pPr marL="0" indent="0" algn="ctr" defTabSz="914400" eaLnBrk="1" latinLnBrk="0" hangingPunct="1">
              <a:lnSpc>
                <a:spcPct val="90000"/>
              </a:lnSpc>
              <a:spcBef>
                <a:spcPts val="1000"/>
              </a:spcBef>
              <a:spcAft>
                <a:spcPts val="0"/>
              </a:spcAft>
              <a:buClr>
                <a:schemeClr val="accent1">
                  <a:lumMod val="50000"/>
                </a:schemeClr>
              </a:buClr>
              <a:buFont typeface="Wingdings" panose="05000000000000000000" pitchFamily="2" charset="2"/>
              <a:buNone/>
              <a:defRPr sz="1600">
                <a:solidFill>
                  <a:schemeClr val="tx1">
                    <a:lumMod val="60000"/>
                    <a:lumOff val="40000"/>
                  </a:schemeClr>
                </a:solidFill>
                <a:latin typeface="+mn-lt"/>
                <a:ea typeface="+mn-ea"/>
              </a:defRPr>
            </a:lvl1pPr>
            <a:lvl2pPr indent="0" defTabSz="914400" eaLnBrk="1" latinLnBrk="0" hangingPunct="1">
              <a:lnSpc>
                <a:spcPct val="90000"/>
              </a:lnSpc>
              <a:spcBef>
                <a:spcPts val="500"/>
              </a:spcBef>
              <a:buNone/>
              <a:defRPr sz="2000">
                <a:solidFill>
                  <a:schemeClr val="tx1">
                    <a:tint val="75000"/>
                  </a:schemeClr>
                </a:solidFill>
                <a:latin typeface="+mn-lt"/>
                <a:ea typeface="+mn-ea"/>
              </a:defRPr>
            </a:lvl2pPr>
            <a:lvl3pPr indent="0" defTabSz="914400" eaLnBrk="1" latinLnBrk="0" hangingPunct="1">
              <a:lnSpc>
                <a:spcPct val="90000"/>
              </a:lnSpc>
              <a:spcBef>
                <a:spcPts val="500"/>
              </a:spcBef>
              <a:buNone/>
              <a:defRPr sz="1800">
                <a:solidFill>
                  <a:schemeClr val="tx1">
                    <a:tint val="75000"/>
                  </a:schemeClr>
                </a:solidFill>
                <a:latin typeface="+mn-lt"/>
                <a:ea typeface="+mn-ea"/>
              </a:defRPr>
            </a:lvl3pPr>
            <a:lvl4pPr indent="0" defTabSz="914400" eaLnBrk="1" latinLnBrk="0" hangingPunct="1">
              <a:lnSpc>
                <a:spcPct val="90000"/>
              </a:lnSpc>
              <a:spcBef>
                <a:spcPts val="500"/>
              </a:spcBef>
              <a:buNone/>
              <a:defRPr sz="1600">
                <a:solidFill>
                  <a:schemeClr val="tx1">
                    <a:tint val="75000"/>
                  </a:schemeClr>
                </a:solidFill>
                <a:latin typeface="+mn-lt"/>
                <a:ea typeface="+mn-ea"/>
              </a:defRPr>
            </a:lvl4pPr>
            <a:lvl5pPr indent="0" defTabSz="914400" eaLnBrk="1" latinLnBrk="0" hangingPunct="1">
              <a:lnSpc>
                <a:spcPct val="90000"/>
              </a:lnSpc>
              <a:spcBef>
                <a:spcPts val="500"/>
              </a:spcBef>
              <a:buNone/>
              <a:defRPr sz="1600">
                <a:solidFill>
                  <a:schemeClr val="tx1">
                    <a:tint val="75000"/>
                  </a:schemeClr>
                </a:solidFill>
                <a:latin typeface="+mn-lt"/>
                <a:ea typeface="+mn-ea"/>
              </a:defRPr>
            </a:lvl5pPr>
            <a:lvl6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6pPr>
            <a:lvl7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7pPr>
            <a:lvl8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8pPr>
            <a:lvl9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9p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50304" y="2009099"/>
            <a:ext cx="4662191" cy="41251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689934" y="2009099"/>
            <a:ext cx="4662191" cy="41251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1095270"/>
            <a:ext cx="10515600" cy="595418"/>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751499"/>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839788" y="2469535"/>
            <a:ext cx="5157787" cy="372012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751499"/>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469535"/>
            <a:ext cx="5183188" cy="372012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p:nvGrpSpPr>
        <p:grpSpPr>
          <a:xfrm>
            <a:off x="3615085" y="948085"/>
            <a:ext cx="4961831" cy="4961831"/>
            <a:chOff x="3593148" y="948085"/>
            <a:chExt cx="4961831" cy="4961831"/>
          </a:xfrm>
        </p:grpSpPr>
        <p:sp>
          <p:nvSpPr>
            <p:cNvPr id="11" name="椭圆 2"/>
            <p:cNvSpPr>
              <a:spLocks noChangeArrowheads="1"/>
            </p:cNvSpPr>
            <p:nvPr/>
          </p:nvSpPr>
          <p:spPr bwMode="auto">
            <a:xfrm>
              <a:off x="3754015" y="1108952"/>
              <a:ext cx="4638007" cy="4640097"/>
            </a:xfrm>
            <a:prstGeom prst="ellipse">
              <a:avLst/>
            </a:prstGeom>
            <a:solidFill>
              <a:srgbClr val="FFC2E0"/>
            </a:solidFill>
            <a:ln w="3175" cmpd="sng">
              <a:solidFill>
                <a:srgbClr val="FF85C2"/>
              </a:solidFill>
              <a:round/>
            </a:ln>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en-US">
                <a:solidFill>
                  <a:srgbClr val="FFFFFF"/>
                </a:solidFill>
              </a:endParaRPr>
            </a:p>
          </p:txBody>
        </p:sp>
        <p:sp>
          <p:nvSpPr>
            <p:cNvPr id="12" name="椭圆 3"/>
            <p:cNvSpPr>
              <a:spLocks noChangeArrowheads="1"/>
            </p:cNvSpPr>
            <p:nvPr/>
          </p:nvSpPr>
          <p:spPr bwMode="auto">
            <a:xfrm>
              <a:off x="3593148" y="948085"/>
              <a:ext cx="4961831" cy="4961831"/>
            </a:xfrm>
            <a:prstGeom prst="ellipse">
              <a:avLst/>
            </a:prstGeom>
            <a:noFill/>
            <a:ln w="3175" cmpd="sng">
              <a:solidFill>
                <a:srgbClr val="FF85C2"/>
              </a:solidFill>
              <a:prstDash val="sysDash"/>
              <a:round/>
            </a:ln>
            <a:extLst>
              <a:ext uri="{909E8E84-426E-40DD-AFC4-6F175D3DCCD1}">
                <a14:hiddenFill xmlns:a14="http://schemas.microsoft.com/office/drawing/2010/main">
                  <a:solidFill>
                    <a:srgbClr val="FFFFFF"/>
                  </a:solidFill>
                </a14:hiddenFill>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en-US">
                <a:solidFill>
                  <a:srgbClr val="FFFFFF"/>
                </a:solidFill>
              </a:endParaRPr>
            </a:p>
          </p:txBody>
        </p:sp>
      </p:grpSp>
      <p:sp>
        <p:nvSpPr>
          <p:cNvPr id="13" name="圆角矩形 4"/>
          <p:cNvSpPr>
            <a:spLocks noChangeArrowheads="1"/>
          </p:cNvSpPr>
          <p:nvPr/>
        </p:nvSpPr>
        <p:spPr bwMode="auto">
          <a:xfrm>
            <a:off x="3150239" y="2834625"/>
            <a:ext cx="5891522" cy="95894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ormAutofit fontScale="85000" lnSpcReduction="20000"/>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en-US" sz="6000" dirty="0">
              <a:solidFill>
                <a:srgbClr val="FFFFFF"/>
              </a:solidFill>
              <a:ea typeface="黑体" panose="02010609060101010101" pitchFamily="49" charset="-122"/>
            </a:endParaRPr>
          </a:p>
        </p:txBody>
      </p:sp>
      <p:sp>
        <p:nvSpPr>
          <p:cNvPr id="14" name="KSO_Shape"/>
          <p:cNvSpPr/>
          <p:nvPr/>
        </p:nvSpPr>
        <p:spPr bwMode="auto">
          <a:xfrm>
            <a:off x="5669805" y="4075605"/>
            <a:ext cx="1151144" cy="1391402"/>
          </a:xfrm>
          <a:custGeom>
            <a:avLst/>
            <a:gdLst>
              <a:gd name="T0" fmla="*/ 86328 w 968375"/>
              <a:gd name="T1" fmla="*/ 968447 h 1170887"/>
              <a:gd name="T2" fmla="*/ 416627 w 968375"/>
              <a:gd name="T3" fmla="*/ 1114654 h 1170887"/>
              <a:gd name="T4" fmla="*/ 743172 w 968375"/>
              <a:gd name="T5" fmla="*/ 975945 h 1170887"/>
              <a:gd name="T6" fmla="*/ 791966 w 968375"/>
              <a:gd name="T7" fmla="*/ 998438 h 1170887"/>
              <a:gd name="T8" fmla="*/ 416627 w 968375"/>
              <a:gd name="T9" fmla="*/ 1170887 h 1170887"/>
              <a:gd name="T10" fmla="*/ 33780 w 968375"/>
              <a:gd name="T11" fmla="*/ 990941 h 1170887"/>
              <a:gd name="T12" fmla="*/ 86328 w 968375"/>
              <a:gd name="T13" fmla="*/ 968447 h 1170887"/>
              <a:gd name="T14" fmla="*/ 870787 w 968375"/>
              <a:gd name="T15" fmla="*/ 619801 h 1170887"/>
              <a:gd name="T16" fmla="*/ 968375 w 968375"/>
              <a:gd name="T17" fmla="*/ 739765 h 1170887"/>
              <a:gd name="T18" fmla="*/ 844513 w 968375"/>
              <a:gd name="T19" fmla="*/ 863478 h 1170887"/>
              <a:gd name="T20" fmla="*/ 799473 w 968375"/>
              <a:gd name="T21" fmla="*/ 855981 h 1170887"/>
              <a:gd name="T22" fmla="*/ 829500 w 968375"/>
              <a:gd name="T23" fmla="*/ 807245 h 1170887"/>
              <a:gd name="T24" fmla="*/ 844513 w 968375"/>
              <a:gd name="T25" fmla="*/ 810994 h 1170887"/>
              <a:gd name="T26" fmla="*/ 912074 w 968375"/>
              <a:gd name="T27" fmla="*/ 739765 h 1170887"/>
              <a:gd name="T28" fmla="*/ 867034 w 968375"/>
              <a:gd name="T29" fmla="*/ 676034 h 1170887"/>
              <a:gd name="T30" fmla="*/ 870787 w 968375"/>
              <a:gd name="T31" fmla="*/ 619801 h 1170887"/>
              <a:gd name="T32" fmla="*/ 821993 w 968375"/>
              <a:gd name="T33" fmla="*/ 537325 h 1170887"/>
              <a:gd name="T34" fmla="*/ 829500 w 968375"/>
              <a:gd name="T35" fmla="*/ 612303 h 1170887"/>
              <a:gd name="T36" fmla="*/ 416627 w 968375"/>
              <a:gd name="T37" fmla="*/ 1024681 h 1170887"/>
              <a:gd name="T38" fmla="*/ 0 w 968375"/>
              <a:gd name="T39" fmla="*/ 612303 h 1170887"/>
              <a:gd name="T40" fmla="*/ 7507 w 968375"/>
              <a:gd name="T41" fmla="*/ 544823 h 1170887"/>
              <a:gd name="T42" fmla="*/ 416627 w 968375"/>
              <a:gd name="T43" fmla="*/ 758510 h 1170887"/>
              <a:gd name="T44" fmla="*/ 821993 w 968375"/>
              <a:gd name="T45" fmla="*/ 544823 h 1170887"/>
              <a:gd name="T46" fmla="*/ 821993 w 968375"/>
              <a:gd name="T47" fmla="*/ 537325 h 1170887"/>
              <a:gd name="T48" fmla="*/ 416627 w 968375"/>
              <a:gd name="T49" fmla="*/ 372374 h 1170887"/>
              <a:gd name="T50" fmla="*/ 776952 w 968375"/>
              <a:gd name="T51" fmla="*/ 544823 h 1170887"/>
              <a:gd name="T52" fmla="*/ 773199 w 968375"/>
              <a:gd name="T53" fmla="*/ 571065 h 1170887"/>
              <a:gd name="T54" fmla="*/ 416627 w 968375"/>
              <a:gd name="T55" fmla="*/ 451101 h 1170887"/>
              <a:gd name="T56" fmla="*/ 56301 w 968375"/>
              <a:gd name="T57" fmla="*/ 571065 h 1170887"/>
              <a:gd name="T58" fmla="*/ 52547 w 968375"/>
              <a:gd name="T59" fmla="*/ 544823 h 1170887"/>
              <a:gd name="T60" fmla="*/ 416627 w 968375"/>
              <a:gd name="T61" fmla="*/ 372374 h 1170887"/>
              <a:gd name="T62" fmla="*/ 543902 w 968375"/>
              <a:gd name="T63" fmla="*/ 62096 h 1170887"/>
              <a:gd name="T64" fmla="*/ 554238 w 968375"/>
              <a:gd name="T65" fmla="*/ 372576 h 1170887"/>
              <a:gd name="T66" fmla="*/ 543902 w 968375"/>
              <a:gd name="T67" fmla="*/ 62096 h 1170887"/>
              <a:gd name="T68" fmla="*/ 275155 w 968375"/>
              <a:gd name="T69" fmla="*/ 41398 h 1170887"/>
              <a:gd name="T70" fmla="*/ 285491 w 968375"/>
              <a:gd name="T71" fmla="*/ 351878 h 1170887"/>
              <a:gd name="T72" fmla="*/ 275155 w 968375"/>
              <a:gd name="T73" fmla="*/ 41398 h 1170887"/>
              <a:gd name="T74" fmla="*/ 409528 w 968375"/>
              <a:gd name="T75" fmla="*/ 0 h 1170887"/>
              <a:gd name="T76" fmla="*/ 419865 w 968375"/>
              <a:gd name="T77" fmla="*/ 310480 h 1170887"/>
              <a:gd name="T78" fmla="*/ 409528 w 968375"/>
              <a:gd name="T79" fmla="*/ 0 h 1170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85C2"/>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2" name="Title 1"/>
          <p:cNvSpPr>
            <a:spLocks noGrp="1"/>
          </p:cNvSpPr>
          <p:nvPr>
            <p:ph type="title" hasCustomPrompt="1"/>
          </p:nvPr>
        </p:nvSpPr>
        <p:spPr>
          <a:xfrm>
            <a:off x="3754014" y="2834624"/>
            <a:ext cx="4638007" cy="958939"/>
          </a:xfrm>
        </p:spPr>
        <p:txBody>
          <a:bodyPr>
            <a:normAutofit/>
          </a:bodyPr>
          <a:lstStyle>
            <a:lvl1pPr algn="ctr">
              <a:defRPr>
                <a:solidFill>
                  <a:schemeClr val="bg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normAutofit/>
          </a:bodyPr>
          <a:lstStyle/>
          <a:p>
            <a:fld id="{B1ABD5F9-081B-4062-9F80-0E315FE959E4}" type="datetimeFigureOut">
              <a:rPr lang="zh-CN" altLang="en-US" smtClean="0"/>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FE184178-5E95-48FE-8FA5-5746B77908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 name="矩形 9"/>
          <p:cNvSpPr>
            <a:spLocks noChangeArrowheads="1"/>
          </p:cNvSpPr>
          <p:nvPr/>
        </p:nvSpPr>
        <p:spPr bwMode="auto">
          <a:xfrm>
            <a:off x="0" y="83126"/>
            <a:ext cx="12192000" cy="67748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en-US">
              <a:solidFill>
                <a:srgbClr val="FFFFFF"/>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Date Placeholder 4"/>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329706" y="1055077"/>
            <a:ext cx="1024094" cy="5121886"/>
          </a:xfrm>
        </p:spPr>
        <p:txBody>
          <a:bodyPr vert="eaVert"/>
          <a:lstStyle>
            <a:lvl1pPr algn="l">
              <a:defRPr/>
            </a:lvl1pPr>
          </a:lstStyle>
          <a:p>
            <a:r>
              <a:rPr lang="zh-CN" altLang="en-US" dirty="0" smtClean="0"/>
              <a:t>编辑标题</a:t>
            </a:r>
            <a:endParaRPr lang="en-US" dirty="0"/>
          </a:p>
        </p:txBody>
      </p:sp>
      <p:sp>
        <p:nvSpPr>
          <p:cNvPr id="3" name="Vertical Text Placeholder 2"/>
          <p:cNvSpPr>
            <a:spLocks noGrp="1"/>
          </p:cNvSpPr>
          <p:nvPr>
            <p:ph type="body" orient="vert" idx="1"/>
          </p:nvPr>
        </p:nvSpPr>
        <p:spPr>
          <a:xfrm>
            <a:off x="838199" y="1055077"/>
            <a:ext cx="9411119" cy="5121886"/>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3.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
            <a:ext cx="12192000" cy="3878317"/>
          </a:xfrm>
          <a:prstGeom prst="rect">
            <a:avLst/>
          </a:prstGeom>
        </p:spPr>
      </p:pic>
      <p:sp>
        <p:nvSpPr>
          <p:cNvPr id="2" name="Title Placeholder 1"/>
          <p:cNvSpPr>
            <a:spLocks noGrp="1"/>
          </p:cNvSpPr>
          <p:nvPr>
            <p:ph type="title"/>
            <p:custDataLst>
              <p:tags r:id="rId12"/>
            </p:custDataLst>
          </p:nvPr>
        </p:nvSpPr>
        <p:spPr>
          <a:xfrm>
            <a:off x="838200" y="1092203"/>
            <a:ext cx="10515600" cy="674688"/>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FE184178-5E95-48FE-8FA5-5746B779089E}" type="slidenum">
              <a:rPr lang="zh-CN" altLang="en-US" smtClean="0"/>
            </a:fld>
            <a:endParaRPr lang="zh-CN" altLang="en-US"/>
          </a:p>
        </p:txBody>
      </p:sp>
      <p:pic>
        <p:nvPicPr>
          <p:cNvPr id="10" name="图片 9" descr="APP图标2.2"/>
          <p:cNvPicPr>
            <a:picLocks noChangeAspect="1"/>
          </p:cNvPicPr>
          <p:nvPr userDrawn="1"/>
        </p:nvPicPr>
        <p:blipFill>
          <a:blip r:embed="rId14"/>
          <a:stretch>
            <a:fillRect/>
          </a:stretch>
        </p:blipFill>
        <p:spPr>
          <a:xfrm>
            <a:off x="11513820" y="6177280"/>
            <a:ext cx="678180" cy="6781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r" defTabSz="914400" rtl="0" eaLnBrk="1" latinLnBrk="0" hangingPunct="1">
        <a:lnSpc>
          <a:spcPct val="90000"/>
        </a:lnSpc>
        <a:spcBef>
          <a:spcPct val="0"/>
        </a:spcBef>
        <a:buNone/>
        <a:defRPr sz="3600" kern="1200">
          <a:gradFill>
            <a:gsLst>
              <a:gs pos="100000">
                <a:schemeClr val="accent2">
                  <a:lumMod val="75000"/>
                </a:schemeClr>
              </a:gs>
              <a:gs pos="60000">
                <a:schemeClr val="accent1"/>
              </a:gs>
              <a:gs pos="0">
                <a:schemeClr val="accent3"/>
              </a:gs>
            </a:gsLst>
            <a:path path="circle">
              <a:fillToRect l="50000" t="50000" r="50000" b="50000"/>
            </a:path>
          </a:gra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lumMod val="50000"/>
          </a:schemeClr>
        </a:buClr>
        <a:buFont typeface="Wingdings" panose="05000000000000000000" pitchFamily="2" charset="2"/>
        <a:buChar char="n"/>
        <a:defRPr sz="2400" kern="1200">
          <a:solidFill>
            <a:schemeClr val="accent1">
              <a:lumMod val="75000"/>
            </a:schemeClr>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p:txBody>
          <a:bodyPr>
            <a:normAutofit/>
          </a:bodyPr>
          <a:p>
            <a:r>
              <a:rPr lang="zh-CN" altLang="en-US" dirty="0" smtClean="0"/>
              <a:t>创客沙盘</a:t>
            </a:r>
            <a:endParaRPr lang="zh-CN" altLang="en-US" dirty="0" smtClean="0"/>
          </a:p>
        </p:txBody>
      </p:sp>
      <p:sp>
        <p:nvSpPr>
          <p:cNvPr id="5" name="副标题 4"/>
          <p:cNvSpPr>
            <a:spLocks noGrp="1"/>
          </p:cNvSpPr>
          <p:nvPr>
            <p:ph type="subTitle" idx="1"/>
            <p:custDataLst>
              <p:tags r:id="rId2"/>
            </p:custDataLst>
          </p:nvPr>
        </p:nvSpPr>
        <p:spPr/>
        <p:txBody>
          <a:bodyPr>
            <a:normAutofit lnSpcReduction="20000"/>
          </a:bodyPr>
          <a:p>
            <a:r>
              <a:rPr lang="zh-CN" altLang="en-US" dirty="0" smtClean="0"/>
              <a:t>好玩的创业</a:t>
            </a:r>
            <a:r>
              <a:rPr lang="en-US" altLang="zh-CN" dirty="0" smtClean="0"/>
              <a:t>“</a:t>
            </a:r>
            <a:r>
              <a:rPr lang="zh-CN" altLang="en-US" dirty="0" smtClean="0">
                <a:sym typeface="+mn-ea"/>
              </a:rPr>
              <a:t>手游</a:t>
            </a:r>
            <a:r>
              <a:rPr lang="en-US" altLang="zh-CN" dirty="0" smtClean="0"/>
              <a:t>”</a:t>
            </a:r>
            <a:r>
              <a:rPr lang="zh-CN" altLang="en-US" dirty="0" smtClean="0"/>
              <a:t>沙盘</a:t>
            </a:r>
            <a:endParaRPr lang="zh-CN" altLang="en-US" dirty="0" smtClean="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t>二、模拟企业概况</a:t>
            </a:r>
            <a:endParaRPr lang="zh-CN" altLang="en-US" smtClean="0"/>
          </a:p>
        </p:txBody>
      </p:sp>
      <p:sp>
        <p:nvSpPr>
          <p:cNvPr id="9" name="内容占位符 8"/>
          <p:cNvSpPr>
            <a:spLocks noGrp="1"/>
          </p:cNvSpPr>
          <p:nvPr>
            <p:ph idx="1"/>
            <p:custDataLst>
              <p:tags r:id="rId4"/>
            </p:custDataLst>
          </p:nvPr>
        </p:nvSpPr>
        <p:spPr/>
        <p:txBody>
          <a:bodyPr>
            <a:normAutofit/>
          </a:bodyPr>
          <a:p>
            <a:pPr marL="228600" indent="-228600">
              <a:lnSpc>
                <a:spcPct val="200000"/>
              </a:lnSpc>
              <a:buSzTx/>
              <a:buFont typeface="Arial" panose="020B0604020202020204" pitchFamily="34" charset="0"/>
              <a:buChar char="•"/>
            </a:pPr>
            <a:r>
              <a:rPr lang="zh-CN" altLang="en-US" smtClean="0"/>
              <a:t>本公司看好产品</a:t>
            </a:r>
            <a:r>
              <a:rPr lang="en-US" altLang="zh-CN" smtClean="0"/>
              <a:t>P</a:t>
            </a:r>
            <a:r>
              <a:rPr lang="zh-CN" altLang="en-US" smtClean="0"/>
              <a:t>系列的市场前景。</a:t>
            </a:r>
            <a:endParaRPr lang="zh-CN" altLang="en-US" smtClean="0"/>
          </a:p>
          <a:p>
            <a:pPr marL="228600" indent="-228600">
              <a:lnSpc>
                <a:spcPct val="200000"/>
              </a:lnSpc>
              <a:buSzTx/>
              <a:buFont typeface="Arial" panose="020B0604020202020204" pitchFamily="34" charset="0"/>
              <a:buChar char="•"/>
            </a:pPr>
            <a:r>
              <a:rPr lang="zh-CN" altLang="en-US" smtClean="0"/>
              <a:t>最近一家权威咨询机构预测，产品</a:t>
            </a:r>
            <a:r>
              <a:rPr lang="en-US" altLang="zh-CN" smtClean="0"/>
              <a:t>P</a:t>
            </a:r>
            <a:r>
              <a:rPr lang="zh-CN" altLang="en-US" smtClean="0"/>
              <a:t>即将迎来升级换代的市场机遇。</a:t>
            </a:r>
            <a:endParaRPr lang="zh-CN" altLang="en-US" smtClean="0"/>
          </a:p>
          <a:p>
            <a:pPr marL="228600" indent="-228600">
              <a:lnSpc>
                <a:spcPct val="200000"/>
              </a:lnSpc>
              <a:buSzTx/>
              <a:buFont typeface="Arial" panose="020B0604020202020204" pitchFamily="34" charset="0"/>
              <a:buChar char="•"/>
            </a:pPr>
            <a:r>
              <a:rPr lang="zh-CN" altLang="en-US" smtClean="0"/>
              <a:t>为此，公司董事会希望委托新人来带领公司开发新产品，提升市场占有率，获得更多利润。</a:t>
            </a:r>
            <a:endParaRPr lang="zh-CN" altLang="en-US" smtClean="0"/>
          </a:p>
          <a:p>
            <a:pPr marL="228600" indent="-228600">
              <a:lnSpc>
                <a:spcPct val="200000"/>
              </a:lnSpc>
              <a:buSzTx/>
              <a:buFont typeface="Arial" panose="020B0604020202020204" pitchFamily="34" charset="0"/>
              <a:buChar char="•"/>
            </a:pPr>
            <a:endParaRPr lang="zh-CN" altLang="en-US" smtClean="0"/>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t>三、初始状态设定</a:t>
            </a:r>
            <a:endParaRPr lang="zh-CN" altLang="en-US" smtClean="0"/>
          </a:p>
        </p:txBody>
      </p:sp>
      <p:sp>
        <p:nvSpPr>
          <p:cNvPr id="9" name="内容占位符 8"/>
          <p:cNvSpPr>
            <a:spLocks noGrp="1"/>
          </p:cNvSpPr>
          <p:nvPr>
            <p:ph idx="1"/>
            <p:custDataLst>
              <p:tags r:id="rId4"/>
            </p:custDataLst>
          </p:nvPr>
        </p:nvSpPr>
        <p:spPr/>
        <p:txBody>
          <a:bodyPr>
            <a:normAutofit/>
          </a:bodyPr>
          <a:p>
            <a:pPr>
              <a:lnSpc>
                <a:spcPct val="200000"/>
              </a:lnSpc>
            </a:pPr>
            <a:r>
              <a:rPr lang="zh-CN" altLang="en-US" smtClean="0"/>
              <a:t>企业初始资金</a:t>
            </a:r>
            <a:r>
              <a:rPr lang="en-US" altLang="zh-CN" smtClean="0"/>
              <a:t>100</a:t>
            </a:r>
            <a:r>
              <a:rPr lang="zh-CN" altLang="en-US" smtClean="0"/>
              <a:t>万</a:t>
            </a:r>
            <a:endParaRPr lang="zh-CN" altLang="en-US" smtClean="0"/>
          </a:p>
          <a:p>
            <a:pPr>
              <a:lnSpc>
                <a:spcPct val="200000"/>
              </a:lnSpc>
            </a:pPr>
            <a:r>
              <a:rPr lang="zh-CN" altLang="en-US" smtClean="0"/>
              <a:t>供应商</a:t>
            </a:r>
            <a:r>
              <a:rPr lang="en-US" altLang="zh-CN" smtClean="0"/>
              <a:t>2</a:t>
            </a:r>
            <a:r>
              <a:rPr lang="zh-CN" altLang="en-US" smtClean="0"/>
              <a:t>个</a:t>
            </a:r>
            <a:endParaRPr lang="zh-CN" altLang="en-US" smtClean="0"/>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t>四、企业运营规则</a:t>
            </a:r>
            <a:endParaRPr lang="zh-CN" altLang="en-US" dirty="0" smtClean="0"/>
          </a:p>
        </p:txBody>
      </p:sp>
      <p:sp>
        <p:nvSpPr>
          <p:cNvPr id="9" name="内容占位符 8"/>
          <p:cNvSpPr>
            <a:spLocks noGrp="1"/>
          </p:cNvSpPr>
          <p:nvPr>
            <p:ph idx="1"/>
            <p:custDataLst>
              <p:tags r:id="rId4"/>
            </p:custDataLst>
          </p:nvPr>
        </p:nvSpPr>
        <p:spPr/>
        <p:txBody>
          <a:bodyPr>
            <a:normAutofit/>
          </a:bodyPr>
          <a:p>
            <a:pPr>
              <a:lnSpc>
                <a:spcPct val="200000"/>
              </a:lnSpc>
            </a:pPr>
            <a:r>
              <a:rPr lang="zh-CN" altLang="en-US" dirty="0" smtClean="0"/>
              <a:t>基本信息与规范</a:t>
            </a:r>
            <a:endParaRPr lang="zh-CN" altLang="en-US" dirty="0" smtClean="0"/>
          </a:p>
          <a:p>
            <a:pPr marL="685800" lvl="1" indent="-228600">
              <a:lnSpc>
                <a:spcPct val="200000"/>
              </a:lnSpc>
              <a:buSzTx/>
              <a:buFont typeface="Arial" panose="020B0604020202020204" pitchFamily="34" charset="0"/>
              <a:buChar char="•"/>
            </a:pPr>
            <a:r>
              <a:rPr lang="zh-CN" altLang="en-US" dirty="0" smtClean="0"/>
              <a:t>各模拟公司扮演该行业的产品制造与销售企业</a:t>
            </a:r>
            <a:endParaRPr lang="zh-CN" altLang="en-US" dirty="0" smtClean="0"/>
          </a:p>
          <a:p>
            <a:pPr marL="685800" lvl="1" indent="-228600">
              <a:lnSpc>
                <a:spcPct val="200000"/>
              </a:lnSpc>
              <a:buSzTx/>
              <a:buFont typeface="Arial" panose="020B0604020202020204" pitchFamily="34" charset="0"/>
              <a:buChar char="•"/>
            </a:pPr>
            <a:r>
              <a:rPr lang="zh-CN" altLang="en-US" dirty="0" smtClean="0"/>
              <a:t>讲师扮演政府、银行、供应商、客户、市场调研机构等角色</a:t>
            </a:r>
            <a:endParaRPr lang="zh-CN" altLang="en-US" dirty="0" smtClean="0"/>
          </a:p>
          <a:p>
            <a:pPr marL="685800" lvl="1" indent="-228600">
              <a:lnSpc>
                <a:spcPct val="200000"/>
              </a:lnSpc>
              <a:buSzTx/>
              <a:buFont typeface="Arial" panose="020B0604020202020204" pitchFamily="34" charset="0"/>
              <a:buChar char="•"/>
            </a:pPr>
            <a:r>
              <a:rPr lang="zh-CN" altLang="en-US" dirty="0" smtClean="0"/>
              <a:t>需遵守模拟经营规范</a:t>
            </a: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mn-ea"/>
              </a:rPr>
              <a:t>四、企业运营规则</a:t>
            </a:r>
            <a:endParaRPr lang="zh-CN" altLang="en-US" dirty="0"/>
          </a:p>
        </p:txBody>
      </p:sp>
      <p:sp>
        <p:nvSpPr>
          <p:cNvPr id="3" name="内容占位符 2"/>
          <p:cNvSpPr>
            <a:spLocks noGrp="1"/>
          </p:cNvSpPr>
          <p:nvPr>
            <p:ph idx="1"/>
          </p:nvPr>
        </p:nvSpPr>
        <p:spPr>
          <a:xfrm>
            <a:off x="838200" y="1825625"/>
            <a:ext cx="9748234" cy="1419851"/>
          </a:xfrm>
        </p:spPr>
        <p:txBody>
          <a:bodyPr/>
          <a:lstStyle/>
          <a:p>
            <a:r>
              <a:rPr lang="zh-CN" altLang="en-US" dirty="0" smtClean="0"/>
              <a:t>采购规则</a:t>
            </a:r>
            <a:endParaRPr lang="en-US" altLang="zh-CN" dirty="0" smtClean="0"/>
          </a:p>
          <a:p>
            <a:pPr marL="800100" lvl="1" indent="-342900">
              <a:buFont typeface="Arial" panose="020B0604020202020204" pitchFamily="34" charset="0"/>
              <a:buChar char="•"/>
            </a:pPr>
            <a:r>
              <a:rPr lang="zh-CN" altLang="en-US" dirty="0" smtClean="0"/>
              <a:t>三</a:t>
            </a:r>
            <a:r>
              <a:rPr lang="zh-CN" altLang="en-US" dirty="0"/>
              <a:t>种</a:t>
            </a:r>
            <a:r>
              <a:rPr lang="zh-CN" altLang="en-US" dirty="0" smtClean="0"/>
              <a:t>产品</a:t>
            </a:r>
            <a:r>
              <a:rPr lang="en-US" altLang="zh-CN" dirty="0" smtClean="0"/>
              <a:t>P1</a:t>
            </a:r>
            <a:r>
              <a:rPr lang="zh-CN" altLang="en-US" dirty="0" smtClean="0"/>
              <a:t>，</a:t>
            </a:r>
            <a:r>
              <a:rPr lang="en-US" altLang="zh-CN" dirty="0" smtClean="0"/>
              <a:t>P2</a:t>
            </a:r>
            <a:r>
              <a:rPr lang="zh-CN" altLang="en-US" dirty="0" smtClean="0"/>
              <a:t>，</a:t>
            </a:r>
            <a:r>
              <a:rPr lang="en-US" altLang="zh-CN" dirty="0" smtClean="0"/>
              <a:t>P3</a:t>
            </a:r>
            <a:r>
              <a:rPr lang="zh-CN" altLang="en-US" dirty="0" smtClean="0"/>
              <a:t>通用</a:t>
            </a:r>
            <a:r>
              <a:rPr lang="zh-CN" altLang="en-US" dirty="0"/>
              <a:t>一种原材料，一个原材料可生产一个产品</a:t>
            </a:r>
            <a:endParaRPr lang="zh-CN" altLang="en-US" dirty="0"/>
          </a:p>
          <a:p>
            <a:pPr marL="800100" lvl="1" indent="-342900">
              <a:buFont typeface="Arial" panose="020B0604020202020204" pitchFamily="34" charset="0"/>
              <a:buChar char="•"/>
            </a:pPr>
            <a:r>
              <a:rPr lang="zh-CN" altLang="en-US" dirty="0" smtClean="0"/>
              <a:t>公司</a:t>
            </a:r>
            <a:r>
              <a:rPr lang="zh-CN" altLang="en-US" dirty="0"/>
              <a:t>拥有两家稳定的原材料供应商，交易条件如下</a:t>
            </a:r>
            <a:r>
              <a:rPr lang="zh-CN" altLang="en-US" dirty="0" smtClean="0"/>
              <a:t>：</a:t>
            </a:r>
            <a:endParaRPr lang="zh-CN" altLang="en-US" dirty="0"/>
          </a:p>
        </p:txBody>
      </p:sp>
      <p:graphicFrame>
        <p:nvGraphicFramePr>
          <p:cNvPr id="6" name="表格 5"/>
          <p:cNvGraphicFramePr>
            <a:graphicFrameLocks noGrp="1"/>
          </p:cNvGraphicFramePr>
          <p:nvPr/>
        </p:nvGraphicFramePr>
        <p:xfrm>
          <a:off x="1213476" y="3483444"/>
          <a:ext cx="9765048" cy="2080230"/>
        </p:xfrm>
        <a:graphic>
          <a:graphicData uri="http://schemas.openxmlformats.org/drawingml/2006/table">
            <a:tbl>
              <a:tblPr firstRow="1" bandRow="1">
                <a:tableStyleId>{5C22544A-7EE6-4342-B048-85BDC9FD1C3A}</a:tableStyleId>
              </a:tblPr>
              <a:tblGrid>
                <a:gridCol w="2441262"/>
                <a:gridCol w="2441262"/>
                <a:gridCol w="2441262"/>
                <a:gridCol w="2441262"/>
              </a:tblGrid>
              <a:tr h="693410">
                <a:tc>
                  <a:txBody>
                    <a:bodyPr/>
                    <a:lstStyle/>
                    <a:p>
                      <a:pPr marL="0" marR="0" algn="ctr">
                        <a:spcBef>
                          <a:spcPts val="0"/>
                        </a:spcBef>
                        <a:spcAft>
                          <a:spcPts val="0"/>
                        </a:spcAft>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供应商</a:t>
                      </a:r>
                      <a:endPar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a:txBody>
                    <a:bodyPr/>
                    <a:lstStyle/>
                    <a:p>
                      <a:pPr marL="0" marR="0" algn="ctr">
                        <a:spcBef>
                          <a:spcPts val="0"/>
                        </a:spcBef>
                        <a:spcAft>
                          <a:spcPts val="0"/>
                        </a:spcAft>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价格</a:t>
                      </a:r>
                      <a:endPar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a:txBody>
                    <a:bodyPr/>
                    <a:lstStyle/>
                    <a:p>
                      <a:pPr marL="0" marR="0" algn="ctr">
                        <a:spcBef>
                          <a:spcPts val="0"/>
                        </a:spcBef>
                        <a:spcAft>
                          <a:spcPts val="0"/>
                        </a:spcAft>
                      </a:pPr>
                      <a:r>
                        <a:rPr lang="zh-CN" altLang="en-US" sz="2400" kern="100">
                          <a:effectLst/>
                          <a:latin typeface="宋体" panose="02010600030101010101" pitchFamily="2" charset="-122"/>
                          <a:ea typeface="宋体" panose="02010600030101010101" pitchFamily="2" charset="-122"/>
                          <a:cs typeface="Times New Roman" panose="02020603050405020304" pitchFamily="18" charset="0"/>
                        </a:rPr>
                        <a:t>交货</a:t>
                      </a:r>
                      <a:endParaRPr lang="zh-CN" altLang="en-US"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a:txBody>
                    <a:bodyPr/>
                    <a:lstStyle/>
                    <a:p>
                      <a:pPr algn="ctr"/>
                      <a:r>
                        <a:rPr lang="zh-CN" altLang="en-US" sz="2400" dirty="0" smtClean="0"/>
                        <a:t>付款</a:t>
                      </a:r>
                      <a:endParaRPr lang="zh-CN" altLang="en-US" sz="2400" dirty="0" smtClean="0"/>
                    </a:p>
                  </a:txBody>
                  <a:tcPr/>
                </a:tc>
              </a:tr>
              <a:tr h="693410">
                <a:tc>
                  <a:txBody>
                    <a:bodyPr/>
                    <a:lstStyle/>
                    <a:p>
                      <a:pPr marL="0" marR="0" algn="just">
                        <a:spcBef>
                          <a:spcPts val="0"/>
                        </a:spcBef>
                        <a:spcAft>
                          <a:spcPts val="0"/>
                        </a:spcAft>
                      </a:pPr>
                      <a:r>
                        <a:rPr lang="en-US" altLang="zh-CN" sz="2000" kern="100">
                          <a:effectLst/>
                          <a:latin typeface="宋体" panose="02010600030101010101" pitchFamily="2" charset="-122"/>
                          <a:ea typeface="宋体" panose="02010600030101010101" pitchFamily="2" charset="-122"/>
                          <a:cs typeface="Times New Roman" panose="02020603050405020304" pitchFamily="18" charset="0"/>
                        </a:rPr>
                        <a:t>1#</a:t>
                      </a:r>
                      <a:endParaRPr lang="en-US" alt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2000" kern="100">
                          <a:effectLst/>
                          <a:latin typeface="宋体" panose="02010600030101010101" pitchFamily="2" charset="-122"/>
                          <a:ea typeface="宋体" panose="02010600030101010101" pitchFamily="2" charset="-122"/>
                          <a:cs typeface="Times New Roman" panose="02020603050405020304" pitchFamily="18" charset="0"/>
                        </a:rPr>
                        <a:t>1.2M</a:t>
                      </a:r>
                      <a:endParaRPr lang="en-US"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zh-CN" altLang="en-US" sz="2000" kern="100">
                          <a:effectLst/>
                          <a:latin typeface="宋体" panose="02010600030101010101" pitchFamily="2" charset="-122"/>
                          <a:ea typeface="宋体" panose="02010600030101010101" pitchFamily="2" charset="-122"/>
                          <a:cs typeface="Times New Roman" panose="02020603050405020304" pitchFamily="18" charset="0"/>
                        </a:rPr>
                        <a:t>当年初</a:t>
                      </a:r>
                      <a:endParaRPr lang="zh-CN" altLang="en-US"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rowSpan="2">
                  <a:txBody>
                    <a:bodyPr/>
                    <a:lstStyle/>
                    <a:p>
                      <a:r>
                        <a:rPr lang="zh-CN" altLang="en-US" sz="2000" kern="1200" dirty="0" smtClean="0">
                          <a:solidFill>
                            <a:schemeClr val="dk1"/>
                          </a:solidFill>
                          <a:effectLst/>
                          <a:latin typeface="+mn-lt"/>
                          <a:ea typeface="+mn-ea"/>
                          <a:cs typeface="+mn-cs"/>
                        </a:rPr>
                        <a:t>订货时</a:t>
                      </a:r>
                      <a:endParaRPr lang="zh-CN" altLang="en-US" sz="2000" kern="1200" dirty="0" smtClean="0">
                        <a:solidFill>
                          <a:schemeClr val="dk1"/>
                        </a:solidFill>
                        <a:effectLst/>
                        <a:latin typeface="+mn-lt"/>
                        <a:ea typeface="+mn-ea"/>
                        <a:cs typeface="+mn-cs"/>
                      </a:endParaRPr>
                    </a:p>
                    <a:p>
                      <a:r>
                        <a:rPr lang="zh-CN" altLang="en-US" sz="2000" kern="1200" dirty="0" smtClean="0">
                          <a:solidFill>
                            <a:schemeClr val="dk1"/>
                          </a:solidFill>
                          <a:effectLst/>
                          <a:latin typeface="+mn-lt"/>
                          <a:ea typeface="+mn-ea"/>
                          <a:cs typeface="+mn-cs"/>
                        </a:rPr>
                        <a:t>付款</a:t>
                      </a:r>
                      <a:endParaRPr lang="zh-CN" altLang="en-US" sz="2000" kern="1200" dirty="0" smtClean="0">
                        <a:solidFill>
                          <a:schemeClr val="dk1"/>
                        </a:solidFill>
                        <a:effectLst/>
                        <a:latin typeface="+mn-lt"/>
                        <a:ea typeface="+mn-ea"/>
                        <a:cs typeface="+mn-cs"/>
                      </a:endParaRPr>
                    </a:p>
                  </a:txBody>
                  <a:tcPr/>
                </a:tc>
              </a:tr>
              <a:tr h="693410">
                <a:tc>
                  <a:txBody>
                    <a:bodyPr/>
                    <a:lstStyle/>
                    <a:p>
                      <a:pPr marL="0" marR="0" algn="just">
                        <a:spcBef>
                          <a:spcPts val="0"/>
                        </a:spcBef>
                        <a:spcAft>
                          <a:spcPts val="0"/>
                        </a:spcAft>
                      </a:pPr>
                      <a:r>
                        <a:rPr lang="en-US" altLang="zh-CN" sz="2000" kern="100">
                          <a:effectLst/>
                          <a:latin typeface="宋体" panose="02010600030101010101" pitchFamily="2" charset="-122"/>
                          <a:ea typeface="宋体" panose="02010600030101010101" pitchFamily="2" charset="-122"/>
                          <a:cs typeface="Times New Roman" panose="02020603050405020304" pitchFamily="18" charset="0"/>
                        </a:rPr>
                        <a:t>2#</a:t>
                      </a:r>
                      <a:endParaRPr lang="en-US" alt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2000" kern="100">
                          <a:effectLst/>
                          <a:latin typeface="宋体" panose="02010600030101010101" pitchFamily="2" charset="-122"/>
                          <a:ea typeface="宋体" panose="02010600030101010101" pitchFamily="2" charset="-122"/>
                          <a:cs typeface="Times New Roman" panose="02020603050405020304" pitchFamily="18" charset="0"/>
                        </a:rPr>
                        <a:t>1M</a:t>
                      </a:r>
                      <a:endParaRPr lang="en-US"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下年初</a:t>
                      </a:r>
                      <a:endPar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a:tc>
                <a:tc vMerge="1">
                  <a:tcPr/>
                </a:tc>
              </a:tr>
            </a:tbl>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sym typeface="+mn-ea"/>
              </a:rPr>
              <a:t>四、企业运营规则</a:t>
            </a:r>
            <a:endParaRPr lang="zh-CN" altLang="en-US" dirty="0" smtClean="0">
              <a:sym typeface="+mn-ea"/>
            </a:endParaRPr>
          </a:p>
        </p:txBody>
      </p:sp>
      <p:sp>
        <p:nvSpPr>
          <p:cNvPr id="9" name="内容占位符 8"/>
          <p:cNvSpPr>
            <a:spLocks noGrp="1"/>
          </p:cNvSpPr>
          <p:nvPr>
            <p:ph idx="1"/>
            <p:custDataLst>
              <p:tags r:id="rId4"/>
            </p:custDataLst>
          </p:nvPr>
        </p:nvSpPr>
        <p:spPr/>
        <p:txBody>
          <a:bodyPr>
            <a:normAutofit fontScale="90000"/>
          </a:bodyPr>
          <a:p>
            <a:pPr marL="228600" indent="-228600">
              <a:lnSpc>
                <a:spcPct val="200000"/>
              </a:lnSpc>
              <a:buSzTx/>
              <a:buFont typeface="Arial" panose="020B0604020202020204" pitchFamily="34" charset="0"/>
              <a:buChar char="•"/>
            </a:pPr>
            <a:r>
              <a:rPr lang="zh-CN" altLang="en-US" dirty="0" smtClean="0"/>
              <a:t>营销信息与规范</a:t>
            </a:r>
            <a:endParaRPr lang="zh-CN" altLang="en-US" dirty="0" smtClean="0"/>
          </a:p>
          <a:p>
            <a:pPr marL="457200" lvl="1" indent="0">
              <a:lnSpc>
                <a:spcPct val="200000"/>
              </a:lnSpc>
              <a:buNone/>
            </a:pPr>
            <a:r>
              <a:rPr lang="zh-CN" altLang="en-US" dirty="0" smtClean="0"/>
              <a:t>►竞争以竞标的方式进行，每年举办竞标会，竞抢客户订单</a:t>
            </a:r>
            <a:br>
              <a:rPr lang="zh-CN" altLang="en-US" dirty="0" smtClean="0"/>
            </a:br>
            <a:r>
              <a:rPr lang="zh-CN" altLang="en-US" dirty="0" smtClean="0"/>
              <a:t>►各公司制定的营销组合方案决定本公司的综合竞争力</a:t>
            </a:r>
            <a:endParaRPr lang="zh-CN" altLang="en-US" dirty="0" smtClean="0"/>
          </a:p>
          <a:p>
            <a:pPr marL="457200" lvl="1" indent="0">
              <a:lnSpc>
                <a:spcPct val="200000"/>
              </a:lnSpc>
              <a:buNone/>
            </a:pPr>
            <a:r>
              <a:rPr lang="zh-CN" altLang="en-US" dirty="0" smtClean="0"/>
              <a:t>►将各公司不同产品的综合竞争力进行分别排序，按其各自排序轮流挑选客户订单</a:t>
            </a:r>
            <a:endParaRPr lang="zh-CN" altLang="en-US" dirty="0" smtClean="0"/>
          </a:p>
          <a:p>
            <a:pPr marL="457200" lvl="1" indent="0">
              <a:lnSpc>
                <a:spcPct val="200000"/>
              </a:lnSpc>
              <a:buNone/>
            </a:pPr>
            <a:r>
              <a:rPr lang="zh-CN" altLang="en-US" dirty="0" smtClean="0"/>
              <a:t>►同一产品市场上两家公司竞争力相同时，知识岛竞赛名次领先者优先选单</a:t>
            </a:r>
            <a:endParaRPr lang="zh-CN" altLang="en-US" dirty="0" smtClean="0"/>
          </a:p>
          <a:p>
            <a:pPr marL="457200" lvl="1" indent="0">
              <a:lnSpc>
                <a:spcPct val="200000"/>
              </a:lnSpc>
              <a:buNone/>
            </a:pPr>
            <a:r>
              <a:rPr lang="zh-CN" altLang="en-US" dirty="0" smtClean="0"/>
              <a:t>►每轮选单机会，每个公司只能选择一个订单，订单数多于参与竞标的公司时，按该产品的综合竞争力排序进行多轮选单</a:t>
            </a: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sym typeface="+mn-ea"/>
              </a:rPr>
              <a:t>四、企业运营规则</a:t>
            </a:r>
            <a:endParaRPr lang="zh-CN" altLang="en-US" dirty="0" smtClean="0">
              <a:sym typeface="+mn-ea"/>
            </a:endParaRPr>
          </a:p>
        </p:txBody>
      </p:sp>
      <p:sp>
        <p:nvSpPr>
          <p:cNvPr id="9" name="内容占位符 8"/>
          <p:cNvSpPr>
            <a:spLocks noGrp="1"/>
          </p:cNvSpPr>
          <p:nvPr>
            <p:ph idx="1"/>
            <p:custDataLst>
              <p:tags r:id="rId4"/>
            </p:custDataLst>
          </p:nvPr>
        </p:nvSpPr>
        <p:spPr/>
        <p:txBody>
          <a:bodyPr>
            <a:normAutofit fontScale="70000"/>
          </a:bodyPr>
          <a:p>
            <a:pPr marL="228600" indent="-228600">
              <a:lnSpc>
                <a:spcPct val="200000"/>
              </a:lnSpc>
              <a:buSzTx/>
              <a:buFont typeface="Arial" panose="020B0604020202020204" pitchFamily="34" charset="0"/>
              <a:buChar char="•"/>
            </a:pPr>
            <a:r>
              <a:rPr lang="zh-CN" altLang="en-US" dirty="0" smtClean="0"/>
              <a:t>营销信息与规范</a:t>
            </a:r>
            <a:endParaRPr lang="zh-CN" altLang="en-US" dirty="0" smtClean="0"/>
          </a:p>
          <a:p>
            <a:pPr marL="457200" lvl="1" indent="0">
              <a:lnSpc>
                <a:spcPct val="200000"/>
              </a:lnSpc>
              <a:buNone/>
            </a:pPr>
            <a:r>
              <a:rPr lang="zh-CN" altLang="en-US" dirty="0" smtClean="0"/>
              <a:t>►三类产品均须分别建立专卖店</a:t>
            </a:r>
            <a:endParaRPr lang="zh-CN" altLang="en-US" dirty="0" smtClean="0"/>
          </a:p>
          <a:p>
            <a:pPr marL="457200" lvl="1" indent="0">
              <a:lnSpc>
                <a:spcPct val="200000"/>
              </a:lnSpc>
              <a:buNone/>
            </a:pPr>
            <a:r>
              <a:rPr lang="zh-CN" altLang="en-US" dirty="0" smtClean="0"/>
              <a:t>►不同的产品专卖店不可转换</a:t>
            </a:r>
            <a:endParaRPr lang="zh-CN" altLang="en-US" dirty="0" smtClean="0"/>
          </a:p>
          <a:p>
            <a:pPr marL="457200" lvl="1" indent="0">
              <a:lnSpc>
                <a:spcPct val="200000"/>
              </a:lnSpc>
              <a:buNone/>
            </a:pPr>
            <a:r>
              <a:rPr lang="zh-CN" altLang="en-US" dirty="0" smtClean="0"/>
              <a:t>►当年建立一个专卖店的最大销售能力为</a:t>
            </a:r>
            <a:r>
              <a:rPr lang="en-US" altLang="zh-CN" dirty="0" smtClean="0"/>
              <a:t>10</a:t>
            </a:r>
            <a:r>
              <a:rPr lang="zh-CN" altLang="en-US" dirty="0" smtClean="0"/>
              <a:t>个产品，之后每年最大销售能力为</a:t>
            </a:r>
            <a:r>
              <a:rPr lang="en-US" altLang="zh-CN" dirty="0" smtClean="0"/>
              <a:t>20</a:t>
            </a:r>
            <a:r>
              <a:rPr lang="zh-CN" altLang="en-US" dirty="0" smtClean="0"/>
              <a:t>个产品</a:t>
            </a:r>
            <a:endParaRPr lang="zh-CN" altLang="en-US" dirty="0" smtClean="0"/>
          </a:p>
          <a:p>
            <a:pPr marL="457200" lvl="1" indent="0">
              <a:lnSpc>
                <a:spcPct val="200000"/>
              </a:lnSpc>
              <a:buNone/>
            </a:pPr>
            <a:r>
              <a:rPr lang="zh-CN" altLang="en-US" dirty="0" smtClean="0"/>
              <a:t>►各公司可建立多个产品专卖店</a:t>
            </a:r>
            <a:endParaRPr lang="zh-CN" altLang="en-US" dirty="0" smtClean="0"/>
          </a:p>
          <a:p>
            <a:pPr marL="457200" lvl="1" indent="0">
              <a:lnSpc>
                <a:spcPct val="200000"/>
              </a:lnSpc>
              <a:buNone/>
            </a:pPr>
            <a:r>
              <a:rPr lang="zh-CN" altLang="en-US" dirty="0" smtClean="0"/>
              <a:t>►每个专卖店的费用为</a:t>
            </a:r>
            <a:r>
              <a:rPr lang="en-US" altLang="zh-CN" dirty="0" smtClean="0"/>
              <a:t>5M/</a:t>
            </a:r>
            <a:r>
              <a:rPr lang="zh-CN" altLang="en-US" dirty="0" smtClean="0"/>
              <a:t>年</a:t>
            </a:r>
            <a:endParaRPr lang="zh-CN" altLang="en-US" dirty="0" smtClean="0"/>
          </a:p>
          <a:p>
            <a:pPr marL="457200" lvl="1" indent="0">
              <a:lnSpc>
                <a:spcPct val="200000"/>
              </a:lnSpc>
              <a:buNone/>
            </a:pPr>
            <a:r>
              <a:rPr lang="zh-CN" altLang="en-US" dirty="0" smtClean="0"/>
              <a:t>►各公司竞得订单后，</a:t>
            </a:r>
            <a:r>
              <a:rPr lang="zh-CN" dirty="0" smtClean="0"/>
              <a:t>当年底自动交货</a:t>
            </a:r>
            <a:endParaRPr lang="zh-CN" dirty="0" smtClean="0"/>
          </a:p>
          <a:p>
            <a:pPr marL="457200" lvl="1" indent="0">
              <a:lnSpc>
                <a:spcPct val="200000"/>
              </a:lnSpc>
              <a:buNone/>
            </a:pPr>
            <a:r>
              <a:rPr lang="zh-CN" altLang="en-US" dirty="0" smtClean="0"/>
              <a:t>►产品实行政府最高限价，各公司可在最高限价基础上自主定价销售，最高限价随后公布。</a:t>
            </a:r>
            <a:endParaRPr lang="zh-CN" altLang="en-US" dirty="0" smtClean="0"/>
          </a:p>
          <a:p>
            <a:pPr marL="457200" lvl="1" indent="0">
              <a:lnSpc>
                <a:spcPct val="200000"/>
              </a:lnSpc>
              <a:buNone/>
            </a:pP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sym typeface="+mn-ea"/>
              </a:rPr>
              <a:t>四、企业运营规则</a:t>
            </a:r>
            <a:endParaRPr lang="zh-CN" altLang="en-US" dirty="0" smtClean="0">
              <a:sym typeface="+mn-ea"/>
            </a:endParaRPr>
          </a:p>
        </p:txBody>
      </p:sp>
      <p:sp>
        <p:nvSpPr>
          <p:cNvPr id="9" name="内容占位符 8"/>
          <p:cNvSpPr>
            <a:spLocks noGrp="1"/>
          </p:cNvSpPr>
          <p:nvPr>
            <p:ph idx="1"/>
            <p:custDataLst>
              <p:tags r:id="rId4"/>
            </p:custDataLst>
          </p:nvPr>
        </p:nvSpPr>
        <p:spPr/>
        <p:txBody>
          <a:bodyPr>
            <a:normAutofit/>
          </a:bodyPr>
          <a:p>
            <a:pPr marL="228600" indent="-228600">
              <a:lnSpc>
                <a:spcPct val="200000"/>
              </a:lnSpc>
              <a:buSzTx/>
              <a:buFont typeface="Arial" panose="020B0604020202020204" pitchFamily="34" charset="0"/>
              <a:buChar char="•"/>
            </a:pPr>
            <a:r>
              <a:rPr lang="zh-CN" altLang="en-US" dirty="0" smtClean="0"/>
              <a:t>市场信息与规范</a:t>
            </a:r>
            <a:endParaRPr lang="zh-CN" altLang="en-US" dirty="0" smtClean="0"/>
          </a:p>
          <a:p>
            <a:pPr marL="685800" lvl="1" indent="-228600">
              <a:lnSpc>
                <a:spcPct val="200000"/>
              </a:lnSpc>
              <a:buSzTx/>
              <a:buFont typeface="Arial" panose="020B0604020202020204" pitchFamily="34" charset="0"/>
              <a:buChar char="•"/>
            </a:pPr>
            <a:r>
              <a:rPr lang="zh-CN" altLang="en-US" dirty="0" smtClean="0"/>
              <a:t>随着行业发展，</a:t>
            </a:r>
            <a:r>
              <a:rPr lang="en-US" altLang="zh-CN" dirty="0" smtClean="0"/>
              <a:t>p1</a:t>
            </a:r>
            <a:r>
              <a:rPr lang="zh-CN" altLang="en-US" dirty="0" smtClean="0"/>
              <a:t>、</a:t>
            </a:r>
            <a:r>
              <a:rPr lang="en-US" altLang="zh-CN" dirty="0" smtClean="0"/>
              <a:t>p2</a:t>
            </a:r>
            <a:r>
              <a:rPr lang="zh-CN" altLang="en-US" dirty="0" smtClean="0"/>
              <a:t>、</a:t>
            </a:r>
            <a:r>
              <a:rPr lang="en-US" altLang="zh-CN" dirty="0" smtClean="0"/>
              <a:t>p3</a:t>
            </a:r>
            <a:r>
              <a:rPr lang="zh-CN" altLang="en-US" dirty="0" smtClean="0"/>
              <a:t>三种产品相继上市，</a:t>
            </a:r>
            <a:endParaRPr lang="zh-CN" altLang="en-US" dirty="0" smtClean="0"/>
          </a:p>
          <a:p>
            <a:pPr marL="685800" lvl="1" indent="-228600">
              <a:lnSpc>
                <a:spcPct val="200000"/>
              </a:lnSpc>
              <a:buSzTx/>
              <a:buFont typeface="Arial" panose="020B0604020202020204" pitchFamily="34" charset="0"/>
              <a:buChar char="•"/>
            </a:pPr>
            <a:r>
              <a:rPr lang="zh-CN" altLang="en-US" dirty="0" smtClean="0"/>
              <a:t>各公司每年自主决定是否对当年各年度的市场需求情况进行调研，调研结果为所调研年度的客户数量以及每个客户订单的采购规模</a:t>
            </a:r>
            <a:endParaRPr lang="zh-CN" altLang="en-US" dirty="0" smtClean="0"/>
          </a:p>
          <a:p>
            <a:pPr marL="685800" lvl="1" indent="-228600">
              <a:lnSpc>
                <a:spcPct val="200000"/>
              </a:lnSpc>
              <a:buSzTx/>
              <a:buFont typeface="Arial" panose="020B0604020202020204" pitchFamily="34" charset="0"/>
              <a:buChar char="•"/>
            </a:pPr>
            <a:r>
              <a:rPr lang="zh-CN" altLang="en-US" dirty="0" smtClean="0"/>
              <a:t>调研一个年度的市场信息费用为</a:t>
            </a:r>
            <a:r>
              <a:rPr lang="en-US" altLang="zh-CN" dirty="0" smtClean="0"/>
              <a:t>5</a:t>
            </a:r>
            <a:r>
              <a:rPr lang="zh-CN" altLang="en-US" dirty="0" smtClean="0"/>
              <a:t>万，调研费计入当期成本</a:t>
            </a: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sym typeface="+mn-ea"/>
              </a:rPr>
              <a:t>四、企业运营规则</a:t>
            </a:r>
            <a:endParaRPr lang="zh-CN" altLang="en-US" dirty="0" smtClean="0">
              <a:sym typeface="+mn-ea"/>
            </a:endParaRPr>
          </a:p>
        </p:txBody>
      </p:sp>
      <p:sp>
        <p:nvSpPr>
          <p:cNvPr id="9" name="内容占位符 8"/>
          <p:cNvSpPr>
            <a:spLocks noGrp="1"/>
          </p:cNvSpPr>
          <p:nvPr>
            <p:ph idx="1"/>
            <p:custDataLst>
              <p:tags r:id="rId4"/>
            </p:custDataLst>
          </p:nvPr>
        </p:nvSpPr>
        <p:spPr>
          <a:xfrm>
            <a:off x="838200" y="1825625"/>
            <a:ext cx="10515600" cy="4869180"/>
          </a:xfrm>
        </p:spPr>
        <p:txBody>
          <a:bodyPr>
            <a:noAutofit/>
          </a:bodyPr>
          <a:p>
            <a:pPr marL="228600" indent="-228600">
              <a:lnSpc>
                <a:spcPct val="200000"/>
              </a:lnSpc>
              <a:buSzTx/>
              <a:buFont typeface="Arial" panose="020B0604020202020204" pitchFamily="34" charset="0"/>
              <a:buChar char="•"/>
            </a:pPr>
            <a:r>
              <a:rPr lang="zh-CN" altLang="en-US" sz="1600" dirty="0" smtClean="0"/>
              <a:t>财务信息与规范</a:t>
            </a:r>
            <a:endParaRPr lang="zh-CN" altLang="en-US" sz="1600" dirty="0" smtClean="0"/>
          </a:p>
          <a:p>
            <a:pPr marL="685800" lvl="1" indent="-228600">
              <a:lnSpc>
                <a:spcPct val="200000"/>
              </a:lnSpc>
              <a:buSzTx/>
              <a:buFont typeface="Arial" panose="020B0604020202020204" pitchFamily="34" charset="0"/>
              <a:buChar char="•"/>
            </a:pPr>
            <a:r>
              <a:rPr lang="zh-CN" altLang="en-US" sz="1400" dirty="0" smtClean="0"/>
              <a:t>公司每年初可以为“</a:t>
            </a:r>
            <a:r>
              <a:rPr lang="en-US" altLang="zh-CN" sz="1400" dirty="0" smtClean="0"/>
              <a:t>10</a:t>
            </a:r>
            <a:r>
              <a:rPr lang="zh-CN" altLang="en-US" sz="1400" dirty="0" smtClean="0"/>
              <a:t>万”为单位向银行申请一次不同年限的组合信用贷款，利率如下：</a:t>
            </a:r>
            <a:endParaRPr lang="zh-CN" altLang="en-US" sz="1400" dirty="0" smtClean="0"/>
          </a:p>
          <a:p>
            <a:pPr marL="685800" lvl="1" indent="-228600">
              <a:lnSpc>
                <a:spcPct val="200000"/>
              </a:lnSpc>
              <a:buSzTx/>
              <a:buFont typeface="Arial" panose="020B0604020202020204" pitchFamily="34" charset="0"/>
              <a:buChar char="•"/>
            </a:pPr>
            <a:r>
              <a:rPr lang="zh-CN" altLang="en-US" sz="1400" dirty="0" smtClean="0"/>
              <a:t>一年期：</a:t>
            </a:r>
            <a:r>
              <a:rPr lang="en-US" altLang="zh-CN" sz="1400" dirty="0" smtClean="0"/>
              <a:t>6%/</a:t>
            </a:r>
            <a:r>
              <a:rPr lang="zh-CN" altLang="en-US" sz="1400" dirty="0" smtClean="0"/>
              <a:t>年，年度付息；二年期：</a:t>
            </a:r>
            <a:r>
              <a:rPr lang="en-US" altLang="zh-CN" sz="1400" dirty="0" smtClean="0"/>
              <a:t>10%/</a:t>
            </a:r>
            <a:r>
              <a:rPr lang="zh-CN" altLang="en-US" sz="1400" dirty="0" smtClean="0"/>
              <a:t>年，年底付息</a:t>
            </a:r>
            <a:endParaRPr lang="zh-CN" altLang="en-US" sz="1400" dirty="0" smtClean="0"/>
          </a:p>
          <a:p>
            <a:pPr marL="685800" lvl="1" indent="-228600">
              <a:lnSpc>
                <a:spcPct val="200000"/>
              </a:lnSpc>
              <a:buSzTx/>
              <a:buFont typeface="Arial" panose="020B0604020202020204" pitchFamily="34" charset="0"/>
              <a:buChar char="•"/>
            </a:pPr>
            <a:r>
              <a:rPr lang="zh-CN" altLang="en-US" sz="1400" dirty="0" smtClean="0"/>
              <a:t>货款到期，年末自动偿还</a:t>
            </a:r>
            <a:endParaRPr lang="zh-CN" altLang="en-US" sz="1400" dirty="0" smtClean="0"/>
          </a:p>
          <a:p>
            <a:pPr marL="685800" lvl="1" indent="-228600">
              <a:lnSpc>
                <a:spcPct val="200000"/>
              </a:lnSpc>
              <a:buSzTx/>
              <a:buFont typeface="Arial" panose="020B0604020202020204" pitchFamily="34" charset="0"/>
              <a:buChar char="•"/>
            </a:pPr>
            <a:r>
              <a:rPr lang="zh-CN" altLang="en-US" sz="1400" dirty="0" smtClean="0"/>
              <a:t>累计最高授信额</a:t>
            </a:r>
            <a:r>
              <a:rPr lang="en-US" altLang="zh-CN" sz="1400" dirty="0" smtClean="0"/>
              <a:t>=1.5x</a:t>
            </a:r>
            <a:r>
              <a:rPr lang="zh-CN" altLang="en-US" sz="1400" dirty="0" smtClean="0"/>
              <a:t>净资产</a:t>
            </a:r>
            <a:endParaRPr lang="zh-CN" altLang="en-US" sz="1400" dirty="0" smtClean="0"/>
          </a:p>
          <a:p>
            <a:pPr marL="685800" lvl="1" indent="-228600">
              <a:lnSpc>
                <a:spcPct val="200000"/>
              </a:lnSpc>
              <a:buSzTx/>
              <a:buFont typeface="Arial" panose="020B0604020202020204" pitchFamily="34" charset="0"/>
              <a:buChar char="•"/>
            </a:pPr>
            <a:r>
              <a:rPr lang="zh-CN" altLang="en-US" sz="1400" dirty="0" smtClean="0"/>
              <a:t>客户年底一次结付</a:t>
            </a:r>
            <a:r>
              <a:rPr lang="en-US" altLang="zh-CN" sz="1400" dirty="0" smtClean="0"/>
              <a:t>60%</a:t>
            </a:r>
            <a:r>
              <a:rPr lang="zh-CN" altLang="en-US" sz="1400" dirty="0" smtClean="0"/>
              <a:t>现金贷款，剩余</a:t>
            </a:r>
            <a:r>
              <a:rPr lang="en-US" altLang="zh-CN" sz="1400" dirty="0" smtClean="0"/>
              <a:t>40%</a:t>
            </a:r>
            <a:r>
              <a:rPr lang="zh-CN" altLang="en-US" sz="1400" dirty="0" smtClean="0"/>
              <a:t>货款支付下年底到期的银行承兑汇票，汇票自动在下年办理贴现，贴现损失率</a:t>
            </a:r>
            <a:r>
              <a:rPr lang="en-US" altLang="zh-CN" sz="1400" dirty="0" smtClean="0"/>
              <a:t>10%</a:t>
            </a:r>
            <a:endParaRPr lang="en-US" altLang="zh-CN" sz="1400" dirty="0" smtClean="0"/>
          </a:p>
          <a:p>
            <a:pPr marL="685800" lvl="1" indent="-228600">
              <a:lnSpc>
                <a:spcPct val="200000"/>
              </a:lnSpc>
              <a:buSzTx/>
              <a:buFont typeface="Arial" panose="020B0604020202020204" pitchFamily="34" charset="0"/>
              <a:buChar char="•"/>
            </a:pPr>
            <a:r>
              <a:rPr lang="zh-CN" altLang="en-US" sz="1400" dirty="0" smtClean="0"/>
              <a:t>现金链断裂，视作公司破产</a:t>
            </a:r>
            <a:endParaRPr lang="zh-CN" altLang="en-US" sz="1400" dirty="0" smtClean="0"/>
          </a:p>
        </p:txBody>
      </p: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sym typeface="+mn-ea"/>
              </a:rPr>
              <a:t>四、企业运营规则</a:t>
            </a:r>
            <a:endParaRPr lang="zh-CN" altLang="en-US" dirty="0" smtClean="0">
              <a:sym typeface="+mn-ea"/>
            </a:endParaRPr>
          </a:p>
        </p:txBody>
      </p:sp>
      <p:sp>
        <p:nvSpPr>
          <p:cNvPr id="9" name="内容占位符 8"/>
          <p:cNvSpPr>
            <a:spLocks noGrp="1"/>
          </p:cNvSpPr>
          <p:nvPr>
            <p:ph idx="1"/>
            <p:custDataLst>
              <p:tags r:id="rId4"/>
            </p:custDataLst>
          </p:nvPr>
        </p:nvSpPr>
        <p:spPr>
          <a:xfrm>
            <a:off x="838200" y="1519555"/>
            <a:ext cx="10515600" cy="4351338"/>
          </a:xfrm>
        </p:spPr>
        <p:txBody>
          <a:bodyPr>
            <a:noAutofit/>
          </a:bodyPr>
          <a:p>
            <a:pPr marL="228600" indent="-228600">
              <a:lnSpc>
                <a:spcPct val="200000"/>
              </a:lnSpc>
              <a:buSzTx/>
              <a:buFont typeface="Arial" panose="020B0604020202020204" pitchFamily="34" charset="0"/>
              <a:buChar char="•"/>
            </a:pPr>
            <a:r>
              <a:rPr lang="zh-CN" altLang="en-US" sz="1400" dirty="0" smtClean="0"/>
              <a:t>生产信息与规范</a:t>
            </a:r>
            <a:endParaRPr lang="zh-CN" altLang="en-US" sz="1400" dirty="0" smtClean="0"/>
          </a:p>
          <a:p>
            <a:pPr marL="685800" lvl="1" indent="-228600">
              <a:lnSpc>
                <a:spcPct val="200000"/>
              </a:lnSpc>
              <a:buSzTx/>
              <a:buFont typeface="Arial" panose="020B0604020202020204" pitchFamily="34" charset="0"/>
              <a:buChar char="•"/>
            </a:pPr>
            <a:r>
              <a:rPr lang="zh-CN" altLang="en-US" sz="1200" dirty="0" smtClean="0"/>
              <a:t>►公司每年初可根据需要调整（购置或租赁）厂房和设备</a:t>
            </a:r>
            <a:endParaRPr lang="zh-CN" altLang="en-US" sz="1200" dirty="0" smtClean="0"/>
          </a:p>
          <a:p>
            <a:pPr marL="685800" lvl="1" indent="-228600">
              <a:lnSpc>
                <a:spcPct val="200000"/>
              </a:lnSpc>
              <a:buSzTx/>
              <a:buFont typeface="Arial" panose="020B0604020202020204" pitchFamily="34" charset="0"/>
              <a:buChar char="•"/>
            </a:pPr>
            <a:r>
              <a:rPr lang="zh-CN" altLang="en-US" sz="1200" dirty="0" smtClean="0">
                <a:solidFill>
                  <a:srgbClr val="FF0000"/>
                </a:solidFill>
              </a:rPr>
              <a:t>►除第一年购买或租赁的设备可于当年投产使用外，以后各年度新购买和租赁的设备均需一年的时间进行调试，当年不能生产</a:t>
            </a:r>
            <a:endParaRPr lang="zh-CN" altLang="en-US" sz="1200" dirty="0" smtClean="0">
              <a:solidFill>
                <a:srgbClr val="FF0000"/>
              </a:solidFill>
            </a:endParaRPr>
          </a:p>
          <a:p>
            <a:pPr marL="685800" lvl="1" indent="-228600">
              <a:lnSpc>
                <a:spcPct val="200000"/>
              </a:lnSpc>
              <a:buSzTx/>
              <a:buFont typeface="Arial" panose="020B0604020202020204" pitchFamily="34" charset="0"/>
              <a:buChar char="•"/>
            </a:pPr>
            <a:r>
              <a:rPr lang="zh-CN" altLang="en-US" sz="1200" dirty="0" smtClean="0"/>
              <a:t>►厂房引进当年即可投入使用 </a:t>
            </a:r>
            <a:endParaRPr lang="zh-CN" altLang="en-US" sz="1200" dirty="0" smtClean="0"/>
          </a:p>
          <a:p>
            <a:pPr marL="685800" lvl="1" indent="-228600">
              <a:lnSpc>
                <a:spcPct val="200000"/>
              </a:lnSpc>
              <a:buSzTx/>
              <a:buFont typeface="Arial" panose="020B0604020202020204" pitchFamily="34" charset="0"/>
              <a:buChar char="•"/>
            </a:pPr>
            <a:r>
              <a:rPr lang="zh-CN" altLang="en-US" sz="1200" dirty="0" smtClean="0"/>
              <a:t>►一间厂房装机容量为</a:t>
            </a:r>
            <a:r>
              <a:rPr lang="en-US" altLang="zh-CN" sz="1200" dirty="0" smtClean="0"/>
              <a:t>3</a:t>
            </a:r>
            <a:r>
              <a:rPr lang="zh-CN" altLang="en-US" sz="1200" dirty="0" smtClean="0"/>
              <a:t>台设备</a:t>
            </a:r>
            <a:endParaRPr lang="zh-CN" altLang="en-US" sz="1200" dirty="0" smtClean="0"/>
          </a:p>
          <a:p>
            <a:pPr marL="685800" lvl="1" indent="-228600">
              <a:lnSpc>
                <a:spcPct val="200000"/>
              </a:lnSpc>
              <a:buSzTx/>
              <a:buFont typeface="Arial" panose="020B0604020202020204" pitchFamily="34" charset="0"/>
              <a:buChar char="•"/>
            </a:pPr>
            <a:r>
              <a:rPr lang="zh-CN" altLang="en-US" sz="1200" dirty="0" smtClean="0"/>
              <a:t>►租赁的厂房，设备形成租赁资产，每年需交纳租金</a:t>
            </a:r>
            <a:endParaRPr lang="zh-CN" altLang="en-US" sz="1200" dirty="0" smtClean="0"/>
          </a:p>
          <a:p>
            <a:pPr marL="685800" lvl="1" indent="-228600">
              <a:lnSpc>
                <a:spcPct val="200000"/>
              </a:lnSpc>
              <a:buSzTx/>
              <a:buFont typeface="Arial" panose="020B0604020202020204" pitchFamily="34" charset="0"/>
              <a:buChar char="•"/>
            </a:pPr>
            <a:r>
              <a:rPr lang="zh-CN" altLang="en-US" sz="1200" dirty="0" smtClean="0"/>
              <a:t>►购置的厂房，设备构成固定资产，固定资产年折旧率为</a:t>
            </a:r>
            <a:r>
              <a:rPr lang="en-US" altLang="zh-CN" sz="1200" dirty="0" smtClean="0"/>
              <a:t>10%</a:t>
            </a:r>
            <a:r>
              <a:rPr lang="zh-CN" altLang="en-US" sz="1200" dirty="0" smtClean="0"/>
              <a:t>。</a:t>
            </a:r>
            <a:endParaRPr lang="zh-CN" altLang="en-US" sz="1200" dirty="0" smtClean="0"/>
          </a:p>
          <a:p>
            <a:pPr marL="685800" lvl="1" indent="-228600">
              <a:lnSpc>
                <a:spcPct val="200000"/>
              </a:lnSpc>
              <a:buSzTx/>
              <a:buFont typeface="Arial" panose="020B0604020202020204" pitchFamily="34" charset="0"/>
              <a:buChar char="•"/>
            </a:pPr>
            <a:r>
              <a:rPr lang="zh-CN" altLang="en-US" sz="1200" dirty="0" smtClean="0"/>
              <a:t> ►产品均需专用设备生产，一种型号的设备只能生产一种产品</a:t>
            </a:r>
            <a:endParaRPr lang="zh-CN" altLang="en-US" sz="1200" dirty="0" smtClean="0"/>
          </a:p>
          <a:p>
            <a:pPr marL="685800" lvl="1" indent="-228600">
              <a:lnSpc>
                <a:spcPct val="200000"/>
              </a:lnSpc>
              <a:buSzTx/>
              <a:buFont typeface="Arial" panose="020B0604020202020204" pitchFamily="34" charset="0"/>
              <a:buChar char="•"/>
            </a:pPr>
            <a:r>
              <a:rPr lang="zh-CN" altLang="en-US" sz="1200" dirty="0" smtClean="0"/>
              <a:t>►各公司生产经营决策中的产量，视为该年实际生产的产品数量</a:t>
            </a:r>
            <a:endParaRPr lang="zh-CN" altLang="en-US" sz="1200" dirty="0" smtClean="0"/>
          </a:p>
          <a:p>
            <a:pPr marL="685800" lvl="1" indent="-228600">
              <a:lnSpc>
                <a:spcPct val="200000"/>
              </a:lnSpc>
              <a:buSzTx/>
              <a:buFont typeface="Arial" panose="020B0604020202020204" pitchFamily="34" charset="0"/>
              <a:buChar char="•"/>
            </a:pPr>
            <a:r>
              <a:rPr lang="zh-CN" altLang="en-US" sz="1200" dirty="0" smtClean="0"/>
              <a:t>►当年未能售出的产品视为库存，下年需支付库存费用</a:t>
            </a:r>
            <a:r>
              <a:rPr lang="en-US" altLang="zh-CN" sz="1200" dirty="0" smtClean="0"/>
              <a:t>1M/</a:t>
            </a:r>
            <a:r>
              <a:rPr lang="zh-CN" altLang="en-US" sz="1200" dirty="0" smtClean="0"/>
              <a:t>个</a:t>
            </a:r>
            <a:endParaRPr lang="zh-CN" altLang="en-US" sz="1200" dirty="0" smtClean="0"/>
          </a:p>
          <a:p>
            <a:pPr marL="685800" lvl="1" indent="-228600">
              <a:lnSpc>
                <a:spcPct val="200000"/>
              </a:lnSpc>
              <a:buSzTx/>
              <a:buFont typeface="Arial" panose="020B0604020202020204" pitchFamily="34" charset="0"/>
              <a:buChar char="•"/>
            </a:pPr>
            <a:r>
              <a:rPr lang="zh-CN" altLang="en-US" sz="1200" dirty="0" smtClean="0"/>
              <a:t>►办公费</a:t>
            </a:r>
            <a:r>
              <a:rPr lang="en-US" altLang="zh-CN" sz="1200" dirty="0" smtClean="0"/>
              <a:t>=20M+5M x</a:t>
            </a:r>
            <a:r>
              <a:rPr lang="zh-CN" altLang="en-US" sz="1200" dirty="0" smtClean="0"/>
              <a:t>设备数量。</a:t>
            </a:r>
            <a:endParaRPr lang="zh-CN" altLang="en-US" sz="1200" dirty="0" smtClean="0"/>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mn-ea"/>
              </a:rPr>
              <a:t>四、企业运营规则</a:t>
            </a:r>
            <a:endParaRPr lang="zh-CN" altLang="en-US" dirty="0"/>
          </a:p>
        </p:txBody>
      </p:sp>
      <p:graphicFrame>
        <p:nvGraphicFramePr>
          <p:cNvPr id="5" name="内容占位符 4"/>
          <p:cNvGraphicFramePr>
            <a:graphicFrameLocks noGrp="1"/>
          </p:cNvGraphicFramePr>
          <p:nvPr>
            <p:ph idx="1"/>
          </p:nvPr>
        </p:nvGraphicFramePr>
        <p:xfrm>
          <a:off x="838200" y="1825625"/>
          <a:ext cx="10515600" cy="2595880"/>
        </p:xfrm>
        <a:graphic>
          <a:graphicData uri="http://schemas.openxmlformats.org/drawingml/2006/table">
            <a:tbl>
              <a:tblPr firstRow="1" bandRow="1">
                <a:tableStyleId>{5C22544A-7EE6-4342-B048-85BDC9FD1C3A}</a:tableStyleId>
              </a:tblPr>
              <a:tblGrid>
                <a:gridCol w="1737575"/>
                <a:gridCol w="3181081"/>
                <a:gridCol w="5596944"/>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smtClean="0">
                          <a:solidFill>
                            <a:schemeClr val="lt1"/>
                          </a:solidFill>
                          <a:effectLst/>
                          <a:latin typeface="+mn-lt"/>
                          <a:ea typeface="+mn-ea"/>
                          <a:cs typeface="+mn-cs"/>
                        </a:rPr>
                        <a:t>生产参数一览表</a:t>
                      </a:r>
                      <a:endParaRPr lang="zh-CN" altLang="en-US" sz="1800" b="1" kern="1200" dirty="0" smtClean="0">
                        <a:solidFill>
                          <a:schemeClr val="lt1"/>
                        </a:solidFill>
                        <a:effectLst/>
                        <a:latin typeface="+mn-lt"/>
                        <a:ea typeface="+mn-ea"/>
                        <a:cs typeface="+mn-cs"/>
                      </a:endParaRPr>
                    </a:p>
                  </a:txBody>
                  <a:tcPr/>
                </a:tc>
                <a:tc hMerge="1">
                  <a:tcPr/>
                </a:tc>
                <a:tc hMerge="1">
                  <a:tcPr/>
                </a:tc>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dk1"/>
                          </a:solidFill>
                          <a:effectLst/>
                          <a:latin typeface="+mn-lt"/>
                          <a:ea typeface="+mn-ea"/>
                          <a:cs typeface="+mn-cs"/>
                        </a:rPr>
                        <a:t>厂房</a:t>
                      </a:r>
                      <a:endParaRPr lang="zh-CN" altLang="en-US" dirty="0"/>
                    </a:p>
                  </a:txBody>
                  <a:tcPr/>
                </a:tc>
                <a:tc>
                  <a:txBody>
                    <a:bodyPr/>
                    <a:lstStyle/>
                    <a:p>
                      <a:pPr marL="0" marR="0" algn="just">
                        <a:spcBef>
                          <a:spcPts val="0"/>
                        </a:spcBef>
                        <a:spcAft>
                          <a:spcPts val="0"/>
                        </a:spcAft>
                      </a:pPr>
                      <a:r>
                        <a:rPr lang="zh-CN" altLang="en-US" sz="1400" kern="100" dirty="0">
                          <a:effectLst/>
                          <a:latin typeface="宋体" panose="02010600030101010101" pitchFamily="2" charset="-122"/>
                          <a:ea typeface="宋体" panose="02010600030101010101" pitchFamily="2" charset="-122"/>
                          <a:cs typeface="Times New Roman" panose="02020603050405020304" pitchFamily="18" charset="0"/>
                        </a:rPr>
                        <a:t>购置费用</a:t>
                      </a:r>
                      <a:endParaRPr lang="zh-CN" altLang="en-US"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400" kern="100">
                          <a:effectLst/>
                          <a:latin typeface="宋体" panose="02010600030101010101" pitchFamily="2" charset="-122"/>
                          <a:ea typeface="宋体" panose="02010600030101010101" pitchFamily="2" charset="-122"/>
                          <a:cs typeface="Times New Roman" panose="02020603050405020304" pitchFamily="18" charset="0"/>
                        </a:rPr>
                        <a:t>40M/</a:t>
                      </a: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间</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r>
              <a:tr h="370840">
                <a:tc vMerge="1">
                  <a:tcPr/>
                </a:tc>
                <a:tc>
                  <a:txBody>
                    <a:bodyPr/>
                    <a:lstStyle/>
                    <a:p>
                      <a:pPr marL="0" marR="0" algn="just">
                        <a:spcBef>
                          <a:spcPts val="0"/>
                        </a:spcBef>
                        <a:spcAft>
                          <a:spcPts val="0"/>
                        </a:spcAft>
                      </a:pP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租赁费用</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400" kern="100">
                          <a:effectLst/>
                          <a:latin typeface="宋体" panose="02010600030101010101" pitchFamily="2" charset="-122"/>
                          <a:ea typeface="宋体" panose="02010600030101010101" pitchFamily="2" charset="-122"/>
                          <a:cs typeface="Times New Roman" panose="02020603050405020304" pitchFamily="18" charset="0"/>
                        </a:rPr>
                        <a:t>10M/</a:t>
                      </a: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间</a:t>
                      </a:r>
                      <a:r>
                        <a:rPr lang="en-US" altLang="zh-CN" sz="1400" kern="10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台</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r>
              <a:tr h="370840">
                <a:tc rowSpan="4">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dk1"/>
                          </a:solidFill>
                          <a:effectLst/>
                          <a:latin typeface="+mn-lt"/>
                          <a:ea typeface="+mn-ea"/>
                          <a:cs typeface="+mn-cs"/>
                        </a:rPr>
                        <a:t>设备</a:t>
                      </a:r>
                      <a:endParaRPr lang="zh-CN" altLang="en-US" sz="1800" kern="1200" dirty="0" smtClean="0">
                        <a:solidFill>
                          <a:schemeClr val="dk1"/>
                        </a:solidFill>
                        <a:effectLst/>
                        <a:latin typeface="+mn-lt"/>
                        <a:ea typeface="+mn-ea"/>
                        <a:cs typeface="+mn-cs"/>
                      </a:endParaRPr>
                    </a:p>
                  </a:txBody>
                  <a:tcPr/>
                </a:tc>
                <a:tc>
                  <a:txBody>
                    <a:bodyPr/>
                    <a:lstStyle/>
                    <a:p>
                      <a:pPr marL="0" marR="0" algn="just">
                        <a:spcBef>
                          <a:spcPts val="0"/>
                        </a:spcBef>
                        <a:spcAft>
                          <a:spcPts val="0"/>
                        </a:spcAft>
                      </a:pP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购置费用</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400" kern="100">
                          <a:effectLst/>
                          <a:latin typeface="宋体" panose="02010600030101010101" pitchFamily="2" charset="-122"/>
                          <a:ea typeface="宋体" panose="02010600030101010101" pitchFamily="2" charset="-122"/>
                          <a:cs typeface="Times New Roman" panose="02020603050405020304" pitchFamily="18" charset="0"/>
                        </a:rPr>
                        <a:t>30M/</a:t>
                      </a: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台</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r>
              <a:tr h="370840">
                <a:tc vMerge="1">
                  <a:tcPr/>
                </a:tc>
                <a:tc>
                  <a:txBody>
                    <a:bodyPr/>
                    <a:lstStyle/>
                    <a:p>
                      <a:pPr marL="0" marR="0" algn="just">
                        <a:spcBef>
                          <a:spcPts val="0"/>
                        </a:spcBef>
                        <a:spcAft>
                          <a:spcPts val="0"/>
                        </a:spcAft>
                      </a:pP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租赁费用</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400" kern="100">
                          <a:effectLst/>
                          <a:latin typeface="宋体" panose="02010600030101010101" pitchFamily="2" charset="-122"/>
                          <a:ea typeface="宋体" panose="02010600030101010101" pitchFamily="2" charset="-122"/>
                          <a:cs typeface="Times New Roman" panose="02020603050405020304" pitchFamily="18" charset="0"/>
                        </a:rPr>
                        <a:t>5M/</a:t>
                      </a: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台</a:t>
                      </a:r>
                      <a:r>
                        <a:rPr lang="en-US" altLang="zh-CN" sz="1400" kern="10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年</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r>
              <a:tr h="370840">
                <a:tc vMerge="1">
                  <a:tcPr/>
                </a:tc>
                <a:tc>
                  <a:txBody>
                    <a:bodyPr/>
                    <a:lstStyle/>
                    <a:p>
                      <a:pPr marL="0" marR="0" algn="just">
                        <a:spcBef>
                          <a:spcPts val="0"/>
                        </a:spcBef>
                        <a:spcAft>
                          <a:spcPts val="0"/>
                        </a:spcAft>
                      </a:pP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最大产能</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altLang="zh-CN" sz="1400" kern="100">
                          <a:effectLst/>
                          <a:latin typeface="宋体" panose="02010600030101010101" pitchFamily="2" charset="-122"/>
                          <a:ea typeface="宋体" panose="02010600030101010101" pitchFamily="2" charset="-122"/>
                          <a:cs typeface="Times New Roman" panose="02020603050405020304" pitchFamily="18" charset="0"/>
                        </a:rPr>
                        <a:t>20</a:t>
                      </a: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个</a:t>
                      </a:r>
                      <a:r>
                        <a:rPr lang="en-US" altLang="zh-CN" sz="1400" kern="10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台</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r>
              <a:tr h="370840">
                <a:tc vMerge="1">
                  <a:tcPr/>
                </a:tc>
                <a:tc>
                  <a:txBody>
                    <a:bodyPr/>
                    <a:lstStyle/>
                    <a:p>
                      <a:pPr marL="0" marR="0" algn="just">
                        <a:spcBef>
                          <a:spcPts val="0"/>
                        </a:spcBef>
                        <a:spcAft>
                          <a:spcPts val="0"/>
                        </a:spcAft>
                      </a:pPr>
                      <a:r>
                        <a:rPr lang="zh-CN" altLang="en-US" sz="1400" kern="100">
                          <a:effectLst/>
                          <a:latin typeface="宋体" panose="02010600030101010101" pitchFamily="2" charset="-122"/>
                          <a:ea typeface="宋体" panose="02010600030101010101" pitchFamily="2" charset="-122"/>
                          <a:cs typeface="Times New Roman" panose="02020603050405020304" pitchFamily="18" charset="0"/>
                        </a:rPr>
                        <a:t>生产费用</a:t>
                      </a:r>
                      <a:endParaRPr lang="zh-CN" altLang="en-US"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a:tc>
                <a:tc>
                  <a:txBody>
                    <a:bodyPr/>
                    <a:lstStyle/>
                    <a:p>
                      <a:pPr marL="0" marR="0" algn="just">
                        <a:spcBef>
                          <a:spcPts val="0"/>
                        </a:spcBef>
                        <a:spcAft>
                          <a:spcPts val="0"/>
                        </a:spcAft>
                      </a:pPr>
                      <a:r>
                        <a:rPr lang="en-US" sz="1400" kern="100" dirty="0">
                          <a:effectLst/>
                          <a:latin typeface="宋体" panose="02010600030101010101" pitchFamily="2" charset="-122"/>
                          <a:ea typeface="宋体" panose="02010600030101010101" pitchFamily="2" charset="-122"/>
                          <a:cs typeface="Times New Roman" panose="02020603050405020304" pitchFamily="18" charset="0"/>
                        </a:rPr>
                        <a:t>10M/</a:t>
                      </a:r>
                      <a:r>
                        <a:rPr lang="zh-CN" altLang="en-US" sz="1400" kern="100" dirty="0">
                          <a:effectLst/>
                          <a:latin typeface="宋体" panose="02010600030101010101" pitchFamily="2" charset="-122"/>
                          <a:ea typeface="宋体" panose="02010600030101010101" pitchFamily="2" charset="-122"/>
                          <a:cs typeface="Times New Roman" panose="02020603050405020304" pitchFamily="18" charset="0"/>
                        </a:rPr>
                        <a:t>台</a:t>
                      </a:r>
                      <a:endParaRPr lang="zh-CN" altLang="en-US"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a:tc>
              </a:tr>
            </a:tbl>
          </a:graphicData>
        </a:graphic>
      </p:graphicFrame>
      <p:sp>
        <p:nvSpPr>
          <p:cNvPr id="6" name="矩形 5"/>
          <p:cNvSpPr/>
          <p:nvPr/>
        </p:nvSpPr>
        <p:spPr>
          <a:xfrm>
            <a:off x="838200" y="1388825"/>
            <a:ext cx="1800493" cy="369332"/>
          </a:xfrm>
          <a:prstGeom prst="rect">
            <a:avLst/>
          </a:prstGeom>
        </p:spPr>
        <p:txBody>
          <a:bodyPr wrap="none">
            <a:spAutoFit/>
          </a:bodyPr>
          <a:lstStyle/>
          <a:p>
            <a:r>
              <a:rPr lang="zh-CN" altLang="en-US" dirty="0" smtClean="0"/>
              <a:t>生产信息与规范</a:t>
            </a:r>
            <a:endParaRPr lang="en-US" altLang="zh-CN" dirty="0" smtClean="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t>概念</a:t>
            </a:r>
            <a:endParaRPr lang="zh-CN" altLang="en-US" smtClean="0"/>
          </a:p>
        </p:txBody>
      </p:sp>
      <p:sp>
        <p:nvSpPr>
          <p:cNvPr id="9" name="内容占位符 8"/>
          <p:cNvSpPr>
            <a:spLocks noGrp="1"/>
          </p:cNvSpPr>
          <p:nvPr>
            <p:ph idx="1"/>
            <p:custDataLst>
              <p:tags r:id="rId4"/>
            </p:custDataLst>
          </p:nvPr>
        </p:nvSpPr>
        <p:spPr/>
        <p:txBody>
          <a:bodyPr>
            <a:normAutofit fontScale="90000"/>
          </a:bodyPr>
          <a:p>
            <a:pPr>
              <a:lnSpc>
                <a:spcPct val="200000"/>
              </a:lnSpc>
            </a:pPr>
            <a:r>
              <a:rPr lang="en-US" altLang="zh-CN" dirty="0" smtClean="0">
                <a:sym typeface="+mn-ea"/>
              </a:rPr>
              <a:t>“</a:t>
            </a:r>
            <a:r>
              <a:rPr lang="zh-CN" altLang="en-US" dirty="0" smtClean="0">
                <a:sym typeface="+mn-ea"/>
              </a:rPr>
              <a:t>创客沙盘</a:t>
            </a:r>
            <a:r>
              <a:rPr lang="en-US" altLang="zh-CN" dirty="0" smtClean="0">
                <a:sym typeface="+mn-ea"/>
              </a:rPr>
              <a:t>”</a:t>
            </a:r>
            <a:r>
              <a:rPr lang="zh-CN" altLang="en-US" dirty="0" smtClean="0">
                <a:sym typeface="+mn-ea"/>
              </a:rPr>
              <a:t>是帮助受训者提升创业和企业管理水平的系列实训课程。</a:t>
            </a:r>
            <a:endParaRPr lang="zh-CN" altLang="en-US" dirty="0" smtClean="0">
              <a:sym typeface="+mn-ea"/>
            </a:endParaRPr>
          </a:p>
          <a:p>
            <a:pPr>
              <a:lnSpc>
                <a:spcPct val="200000"/>
              </a:lnSpc>
            </a:pPr>
            <a:r>
              <a:rPr lang="zh-CN" altLang="en-US" dirty="0" smtClean="0">
                <a:sym typeface="+mn-ea"/>
              </a:rPr>
              <a:t>它采用一种全新的授课方法，运用手游技术来模拟一个企业的经营过程，把企业运营所处的内外部环境定义为一系列的规则，由受训者组成多个相互竞争的模拟企业，通过模拟企业</a:t>
            </a:r>
            <a:r>
              <a:rPr lang="en-US" altLang="zh-CN" dirty="0" smtClean="0">
                <a:sym typeface="+mn-ea"/>
              </a:rPr>
              <a:t>N</a:t>
            </a:r>
            <a:r>
              <a:rPr lang="zh-CN" altLang="en-US" dirty="0" smtClean="0">
                <a:sym typeface="+mn-ea"/>
              </a:rPr>
              <a:t>年的经营，使受训者在分析市场、制定战略、营销策划、组织生产、财务管理等一系列活动中，参悟科学的管理规律，全面提升管理能力。</a:t>
            </a:r>
            <a:endParaRPr lang="zh-CN" altLang="en-US" dirty="0" smtClean="0">
              <a:sym typeface="+mn-ea"/>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sym typeface="+mn-ea"/>
              </a:rPr>
              <a:t>四、企业运营规则</a:t>
            </a:r>
            <a:endParaRPr lang="zh-CN" altLang="en-US" dirty="0" smtClean="0">
              <a:sym typeface="+mn-ea"/>
            </a:endParaRPr>
          </a:p>
        </p:txBody>
      </p:sp>
      <p:sp>
        <p:nvSpPr>
          <p:cNvPr id="9" name="内容占位符 8"/>
          <p:cNvSpPr>
            <a:spLocks noGrp="1"/>
          </p:cNvSpPr>
          <p:nvPr>
            <p:ph idx="1"/>
            <p:custDataLst>
              <p:tags r:id="rId4"/>
            </p:custDataLst>
          </p:nvPr>
        </p:nvSpPr>
        <p:spPr>
          <a:xfrm>
            <a:off x="838200" y="1825625"/>
            <a:ext cx="10515600" cy="4946015"/>
          </a:xfrm>
        </p:spPr>
        <p:txBody>
          <a:bodyPr>
            <a:noAutofit/>
          </a:bodyPr>
          <a:p>
            <a:pPr marL="228600" indent="-228600">
              <a:lnSpc>
                <a:spcPct val="200000"/>
              </a:lnSpc>
              <a:buSzTx/>
              <a:buFont typeface="Arial" panose="020B0604020202020204" pitchFamily="34" charset="0"/>
              <a:buChar char="•"/>
            </a:pPr>
            <a:r>
              <a:rPr lang="zh-CN" altLang="en-US" sz="1200" dirty="0" smtClean="0"/>
              <a:t>研发信息与规范</a:t>
            </a:r>
            <a:endParaRPr lang="zh-CN" altLang="en-US" sz="1200" dirty="0" smtClean="0"/>
          </a:p>
          <a:p>
            <a:pPr marL="685800" lvl="1" indent="-228600">
              <a:lnSpc>
                <a:spcPct val="200000"/>
              </a:lnSpc>
              <a:buSzTx/>
              <a:buFont typeface="Arial" panose="020B0604020202020204" pitchFamily="34" charset="0"/>
              <a:buChar char="•"/>
            </a:pPr>
            <a:r>
              <a:rPr lang="zh-CN" altLang="en-US" sz="1000" dirty="0" smtClean="0"/>
              <a:t>►各公司需进行新产品研发方可生产，销售该类产品</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►第一年、第二年、第三年研发的产品分别为</a:t>
            </a:r>
            <a:r>
              <a:rPr lang="en-US" altLang="zh-CN" sz="1000" dirty="0" smtClean="0"/>
              <a:t>p1</a:t>
            </a:r>
            <a:r>
              <a:rPr lang="zh-CN" altLang="en-US" sz="1000" dirty="0" smtClean="0"/>
              <a:t>、</a:t>
            </a:r>
            <a:r>
              <a:rPr lang="en-US" altLang="zh-CN" sz="1000" dirty="0" smtClean="0"/>
              <a:t>p2</a:t>
            </a:r>
            <a:r>
              <a:rPr lang="zh-CN" altLang="en-US" sz="1000" dirty="0" smtClean="0"/>
              <a:t>、</a:t>
            </a:r>
            <a:r>
              <a:rPr lang="en-US" altLang="zh-CN" sz="1000" dirty="0" smtClean="0"/>
              <a:t>p3</a:t>
            </a:r>
            <a:endParaRPr lang="en-US" altLang="zh-CN" sz="1000" dirty="0" smtClean="0"/>
          </a:p>
          <a:p>
            <a:pPr marL="685800" lvl="1" indent="-228600">
              <a:lnSpc>
                <a:spcPct val="200000"/>
              </a:lnSpc>
              <a:buSzTx/>
              <a:buFont typeface="Arial" panose="020B0604020202020204" pitchFamily="34" charset="0"/>
              <a:buChar char="•"/>
            </a:pPr>
            <a:r>
              <a:rPr lang="zh-CN" altLang="en-US" sz="1000" dirty="0" smtClean="0"/>
              <a:t>►研发过程由知识岛竞赛代替</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►产品研发成果由研发投资规模和研发能力两项决定</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►研发成果</a:t>
            </a:r>
            <a:r>
              <a:rPr lang="en-US" altLang="zh-CN" sz="1000" dirty="0" smtClean="0"/>
              <a:t>=20/</a:t>
            </a:r>
            <a:r>
              <a:rPr lang="zh-CN" altLang="en-US" sz="1000" dirty="0" smtClean="0"/>
              <a:t>游戏完成名次</a:t>
            </a:r>
            <a:r>
              <a:rPr lang="en-US" altLang="zh-CN" sz="1000" dirty="0" smtClean="0"/>
              <a:t>+</a:t>
            </a:r>
            <a:r>
              <a:rPr lang="zh-CN" altLang="en-US" sz="1000" dirty="0" smtClean="0"/>
              <a:t>研发投资额（</a:t>
            </a:r>
            <a:r>
              <a:rPr lang="en-US" altLang="zh-CN" sz="1000" dirty="0" smtClean="0"/>
              <a:t>M</a:t>
            </a:r>
            <a:r>
              <a:rPr lang="zh-CN" altLang="en-US" sz="1000" dirty="0" smtClean="0"/>
              <a:t>）</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►假设参与产品研发的公司均可获得生产合格产品的技术</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►研发成果代表该产品技术水平</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►研发投资作为当期费用不分摊</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►产品研发成果代表公司该类产品的生产技术水平</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►进行新产品研发的公司，方能生产销售该类产品</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►研发投资规模由各公司自主决定</a:t>
            </a:r>
            <a:endParaRPr lang="zh-CN" altLang="en-US" sz="1000" dirty="0" smtClean="0"/>
          </a:p>
          <a:p>
            <a:pPr marL="685800" lvl="1" indent="-228600">
              <a:lnSpc>
                <a:spcPct val="200000"/>
              </a:lnSpc>
              <a:buSzTx/>
              <a:buFont typeface="Arial" panose="020B0604020202020204" pitchFamily="34" charset="0"/>
              <a:buChar char="•"/>
            </a:pPr>
            <a:r>
              <a:rPr lang="zh-CN" altLang="en-US" sz="1000" dirty="0" smtClean="0"/>
              <a:t>►</a:t>
            </a:r>
            <a:r>
              <a:rPr lang="zh-CN" altLang="en-US" sz="1000" dirty="0" smtClean="0">
                <a:solidFill>
                  <a:srgbClr val="FF0000"/>
                </a:solidFill>
              </a:rPr>
              <a:t>研发成果三年有效，研发投资费用计入当期成本。</a:t>
            </a:r>
            <a:endParaRPr lang="zh-CN" altLang="en-US" sz="1000" dirty="0" smtClean="0">
              <a:solidFill>
                <a:srgbClr val="FF0000"/>
              </a:solidFill>
            </a:endParaRPr>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sym typeface="+mn-ea"/>
              </a:rPr>
              <a:t>四、</a:t>
            </a:r>
            <a:r>
              <a:rPr lang="zh-CN" altLang="en-US" dirty="0" smtClean="0"/>
              <a:t>游戏关卡流程</a:t>
            </a:r>
            <a:endParaRPr lang="zh-CN" altLang="en-US" dirty="0" smtClean="0"/>
          </a:p>
        </p:txBody>
      </p:sp>
      <p:sp>
        <p:nvSpPr>
          <p:cNvPr id="9" name="内容占位符 8"/>
          <p:cNvSpPr>
            <a:spLocks noGrp="1"/>
          </p:cNvSpPr>
          <p:nvPr>
            <p:ph idx="1"/>
            <p:custDataLst>
              <p:tags r:id="rId4"/>
            </p:custDataLst>
          </p:nvPr>
        </p:nvSpPr>
        <p:spPr/>
        <p:txBody>
          <a:bodyPr>
            <a:normAutofit/>
          </a:bodyPr>
          <a:p>
            <a:pPr marL="228600" indent="-228600">
              <a:lnSpc>
                <a:spcPct val="200000"/>
              </a:lnSpc>
              <a:buSzTx/>
              <a:buFont typeface="Arial" panose="020B0604020202020204" pitchFamily="34" charset="0"/>
              <a:buChar char="•"/>
            </a:pPr>
            <a:r>
              <a:rPr lang="en-US" altLang="zh-CN" dirty="0" smtClean="0"/>
              <a:t>1</a:t>
            </a:r>
            <a:r>
              <a:rPr lang="zh-CN" altLang="en-US" dirty="0" smtClean="0"/>
              <a:t>、请进入部门基地进行决策</a:t>
            </a:r>
            <a:endParaRPr lang="zh-CN" altLang="en-US" dirty="0" smtClean="0"/>
          </a:p>
          <a:p>
            <a:pPr marL="228600" indent="-228600">
              <a:lnSpc>
                <a:spcPct val="200000"/>
              </a:lnSpc>
              <a:buSzTx/>
              <a:buFont typeface="Arial" panose="020B0604020202020204" pitchFamily="34" charset="0"/>
              <a:buChar char="•"/>
            </a:pPr>
            <a:r>
              <a:rPr lang="en-US" altLang="zh-CN" dirty="0" smtClean="0"/>
              <a:t>2</a:t>
            </a:r>
            <a:r>
              <a:rPr lang="zh-CN" altLang="en-US" dirty="0" smtClean="0"/>
              <a:t>、请进入小岛进行抢答</a:t>
            </a:r>
            <a:endParaRPr lang="zh-CN" altLang="en-US" dirty="0" smtClean="0"/>
          </a:p>
          <a:p>
            <a:pPr marL="228600" indent="-228600">
              <a:lnSpc>
                <a:spcPct val="200000"/>
              </a:lnSpc>
              <a:buSzTx/>
              <a:buFont typeface="Arial" panose="020B0604020202020204" pitchFamily="34" charset="0"/>
              <a:buChar char="•"/>
            </a:pPr>
            <a:r>
              <a:rPr lang="en-US" altLang="zh-CN" dirty="0" smtClean="0"/>
              <a:t>3</a:t>
            </a:r>
            <a:r>
              <a:rPr lang="zh-CN" altLang="en-US" dirty="0" smtClean="0"/>
              <a:t>、请进入市场进行竞标</a:t>
            </a:r>
            <a:endParaRPr lang="zh-CN" altLang="en-US" dirty="0" smtClean="0"/>
          </a:p>
          <a:p>
            <a:pPr marL="228600" indent="-228600">
              <a:lnSpc>
                <a:spcPct val="200000"/>
              </a:lnSpc>
              <a:buSzTx/>
              <a:buFont typeface="Arial" panose="020B0604020202020204" pitchFamily="34" charset="0"/>
              <a:buChar char="•"/>
            </a:pPr>
            <a:r>
              <a:rPr lang="en-US" altLang="zh-CN" dirty="0" smtClean="0"/>
              <a:t>4</a:t>
            </a:r>
            <a:r>
              <a:rPr lang="zh-CN" altLang="en-US" dirty="0" smtClean="0"/>
              <a:t>、请在财务部决策中进行结账，结转下年</a:t>
            </a:r>
            <a:endParaRPr lang="zh-CN" altLang="en-US" dirty="0" smtClean="0"/>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sym typeface="+mn-ea"/>
              </a:rPr>
              <a:t>四、</a:t>
            </a:r>
            <a:r>
              <a:rPr lang="zh-CN" altLang="en-US" smtClean="0"/>
              <a:t>游戏目标</a:t>
            </a:r>
            <a:endParaRPr lang="zh-CN" altLang="en-US" smtClean="0"/>
          </a:p>
        </p:txBody>
      </p:sp>
      <p:sp>
        <p:nvSpPr>
          <p:cNvPr id="9" name="内容占位符 8"/>
          <p:cNvSpPr>
            <a:spLocks noGrp="1"/>
          </p:cNvSpPr>
          <p:nvPr>
            <p:ph idx="1"/>
            <p:custDataLst>
              <p:tags r:id="rId4"/>
            </p:custDataLst>
          </p:nvPr>
        </p:nvSpPr>
        <p:spPr/>
        <p:txBody>
          <a:bodyPr>
            <a:normAutofit/>
          </a:bodyPr>
          <a:p>
            <a:pPr marL="228600" indent="-228600">
              <a:lnSpc>
                <a:spcPct val="200000"/>
              </a:lnSpc>
              <a:buSzTx/>
              <a:buFont typeface="Arial" panose="020B0604020202020204" pitchFamily="34" charset="0"/>
              <a:buChar char="•"/>
            </a:pPr>
            <a:r>
              <a:rPr lang="zh-CN" altLang="en-US" smtClean="0"/>
              <a:t>按现金多少排名，最多者为第一名！</a:t>
            </a:r>
            <a:endParaRPr lang="zh-CN" altLang="en-US" smtClean="0"/>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sym typeface="+mn-ea"/>
              </a:rPr>
              <a:t>五、实际模拟训练</a:t>
            </a:r>
            <a:endParaRPr lang="zh-CN" altLang="en-US" smtClean="0">
              <a:sym typeface="+mn-ea"/>
            </a:endParaRPr>
          </a:p>
        </p:txBody>
      </p:sp>
      <p:sp>
        <p:nvSpPr>
          <p:cNvPr id="9" name="内容占位符 8"/>
          <p:cNvSpPr>
            <a:spLocks noGrp="1"/>
          </p:cNvSpPr>
          <p:nvPr>
            <p:ph idx="1"/>
            <p:custDataLst>
              <p:tags r:id="rId4"/>
            </p:custDataLst>
          </p:nvPr>
        </p:nvSpPr>
        <p:spPr/>
        <p:txBody>
          <a:bodyPr>
            <a:normAutofit lnSpcReduction="20000"/>
          </a:bodyPr>
          <a:p>
            <a:pPr marL="228600" lvl="0" indent="-228600" algn="l" eaLnBrk="1" hangingPunct="1">
              <a:lnSpc>
                <a:spcPct val="200000"/>
              </a:lnSpc>
              <a:buSzTx/>
              <a:buFont typeface="Arial" panose="020B0604020202020204" pitchFamily="34" charset="0"/>
              <a:buChar char="•"/>
            </a:pPr>
            <a:r>
              <a:rPr lang="zh-CN" altLang="en-US" dirty="0" smtClean="0">
                <a:sym typeface="+mn-ea"/>
              </a:rPr>
              <a:t>请做好准备</a:t>
            </a:r>
            <a:endParaRPr lang="zh-CN" altLang="en-US" dirty="0" smtClean="0">
              <a:sym typeface="+mn-ea"/>
            </a:endParaRPr>
          </a:p>
          <a:p>
            <a:pPr marL="228600" lvl="0" indent="-228600" algn="l" eaLnBrk="1" hangingPunct="1">
              <a:lnSpc>
                <a:spcPct val="200000"/>
              </a:lnSpc>
              <a:buSzTx/>
              <a:buFont typeface="Arial" panose="020B0604020202020204" pitchFamily="34" charset="0"/>
              <a:buChar char="•"/>
            </a:pPr>
            <a:r>
              <a:rPr lang="zh-CN" altLang="en-US" dirty="0" smtClean="0">
                <a:sym typeface="+mn-ea"/>
              </a:rPr>
              <a:t>        现在由你们经营</a:t>
            </a:r>
            <a:endParaRPr lang="zh-CN" altLang="en-US" dirty="0" smtClean="0">
              <a:sym typeface="+mn-ea"/>
            </a:endParaRPr>
          </a:p>
          <a:p>
            <a:pPr marL="228600" indent="-228600">
              <a:lnSpc>
                <a:spcPct val="200000"/>
              </a:lnSpc>
              <a:buSzTx/>
              <a:buFont typeface="Arial" panose="020B0604020202020204" pitchFamily="34" charset="0"/>
              <a:buChar char="•"/>
            </a:pPr>
            <a:endParaRPr lang="zh-CN" altLang="en-US" dirty="0" smtClean="0">
              <a:sym typeface="+mn-ea"/>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sym typeface="+mn-ea"/>
              </a:rPr>
              <a:t>五、实际模拟训练</a:t>
            </a:r>
            <a:r>
              <a:rPr lang="en-US" altLang="zh-CN" smtClean="0">
                <a:sym typeface="+mn-ea"/>
              </a:rPr>
              <a:t>--</a:t>
            </a:r>
            <a:r>
              <a:rPr lang="zh-CN" altLang="en-US" smtClean="0"/>
              <a:t>第</a:t>
            </a:r>
            <a:r>
              <a:rPr lang="en-US" altLang="zh-CN" smtClean="0"/>
              <a:t>1</a:t>
            </a:r>
            <a:r>
              <a:rPr lang="zh-CN" altLang="en-US" smtClean="0"/>
              <a:t>年</a:t>
            </a:r>
            <a:endParaRPr lang="zh-CN" altLang="en-US" smtClean="0"/>
          </a:p>
        </p:txBody>
      </p:sp>
      <p:sp>
        <p:nvSpPr>
          <p:cNvPr id="9" name="内容占位符 8"/>
          <p:cNvSpPr>
            <a:spLocks noGrp="1"/>
          </p:cNvSpPr>
          <p:nvPr>
            <p:ph idx="1"/>
            <p:custDataLst>
              <p:tags r:id="rId4"/>
            </p:custDataLst>
          </p:nvPr>
        </p:nvSpPr>
        <p:spPr/>
        <p:txBody>
          <a:bodyPr>
            <a:normAutofit/>
          </a:bodyPr>
          <a:p>
            <a:pPr marL="685800" lvl="1" indent="-228600">
              <a:lnSpc>
                <a:spcPct val="200000"/>
              </a:lnSpc>
              <a:buSzTx/>
              <a:buFont typeface="Arial" panose="020B0604020202020204" pitchFamily="34" charset="0"/>
              <a:buChar char="•"/>
            </a:pPr>
            <a:r>
              <a:rPr lang="zh-CN" altLang="en-US" dirty="0" smtClean="0">
                <a:sym typeface="+mn-ea"/>
              </a:rPr>
              <a:t>第</a:t>
            </a:r>
            <a:r>
              <a:rPr lang="en-US" altLang="zh-CN" dirty="0" smtClean="0">
                <a:sym typeface="+mn-ea"/>
              </a:rPr>
              <a:t>1</a:t>
            </a:r>
            <a:r>
              <a:rPr lang="zh-CN" altLang="en-US" dirty="0" smtClean="0">
                <a:sym typeface="+mn-ea"/>
              </a:rPr>
              <a:t>年综合竞争力（</a:t>
            </a:r>
            <a:r>
              <a:rPr lang="en-US" altLang="zh-CN" dirty="0" smtClean="0">
                <a:sym typeface="+mn-ea"/>
              </a:rPr>
              <a:t>Q</a:t>
            </a:r>
            <a:r>
              <a:rPr lang="zh-CN" altLang="en-US" dirty="0" smtClean="0">
                <a:sym typeface="+mn-ea"/>
              </a:rPr>
              <a:t>）</a:t>
            </a:r>
            <a:r>
              <a:rPr lang="en-US" altLang="zh-CN" dirty="0" smtClean="0">
                <a:sym typeface="+mn-ea"/>
              </a:rPr>
              <a:t>:Q=A+B</a:t>
            </a:r>
            <a:endParaRPr lang="en-US" altLang="zh-CN" dirty="0" smtClean="0">
              <a:sym typeface="+mn-ea"/>
            </a:endParaRPr>
          </a:p>
          <a:p>
            <a:pPr marL="685800" lvl="1" indent="-228600">
              <a:lnSpc>
                <a:spcPct val="200000"/>
              </a:lnSpc>
              <a:buSzTx/>
              <a:buFont typeface="Arial" panose="020B0604020202020204" pitchFamily="34" charset="0"/>
              <a:buChar char="•"/>
            </a:pPr>
            <a:r>
              <a:rPr lang="en-US" altLang="zh-CN" dirty="0" smtClean="0">
                <a:sym typeface="+mn-ea"/>
              </a:rPr>
              <a:t>A=</a:t>
            </a:r>
            <a:r>
              <a:rPr lang="zh-CN" altLang="en-US" dirty="0" smtClean="0">
                <a:sym typeface="+mn-ea"/>
              </a:rPr>
              <a:t>产品研发成果（</a:t>
            </a:r>
            <a:r>
              <a:rPr lang="en-US" altLang="zh-CN" dirty="0" smtClean="0">
                <a:sym typeface="+mn-ea"/>
              </a:rPr>
              <a:t>product</a:t>
            </a:r>
            <a:r>
              <a:rPr lang="zh-CN" altLang="en-US" dirty="0" smtClean="0">
                <a:sym typeface="+mn-ea"/>
              </a:rPr>
              <a:t>）</a:t>
            </a:r>
            <a:endParaRPr lang="zh-CN" altLang="en-US" dirty="0" smtClean="0">
              <a:sym typeface="+mn-ea"/>
            </a:endParaRPr>
          </a:p>
          <a:p>
            <a:pPr marL="685800" lvl="1" indent="-228600">
              <a:lnSpc>
                <a:spcPct val="200000"/>
              </a:lnSpc>
              <a:buSzTx/>
              <a:buFont typeface="Arial" panose="020B0604020202020204" pitchFamily="34" charset="0"/>
              <a:buChar char="•"/>
            </a:pPr>
            <a:r>
              <a:rPr lang="en-US" altLang="zh-CN" dirty="0" smtClean="0">
                <a:sym typeface="+mn-ea"/>
              </a:rPr>
              <a:t>B=100x</a:t>
            </a:r>
            <a:r>
              <a:rPr lang="zh-CN" altLang="en-US" dirty="0" smtClean="0">
                <a:sym typeface="+mn-ea"/>
              </a:rPr>
              <a:t>价格折让率（</a:t>
            </a:r>
            <a:r>
              <a:rPr lang="en-US" altLang="zh-CN" dirty="0" smtClean="0">
                <a:sym typeface="+mn-ea"/>
              </a:rPr>
              <a:t>price</a:t>
            </a:r>
            <a:r>
              <a:rPr lang="zh-CN" altLang="en-US" dirty="0" smtClean="0">
                <a:sym typeface="+mn-ea"/>
              </a:rPr>
              <a:t>）</a:t>
            </a:r>
            <a:endParaRPr lang="zh-CN" altLang="en-US" dirty="0" smtClean="0">
              <a:sym typeface="+mn-ea"/>
            </a:endParaRPr>
          </a:p>
          <a:p>
            <a:pPr marL="685800" lvl="1" indent="-228600">
              <a:lnSpc>
                <a:spcPct val="200000"/>
              </a:lnSpc>
              <a:buSzTx/>
              <a:buFont typeface="Arial" panose="020B0604020202020204" pitchFamily="34" charset="0"/>
              <a:buChar char="•"/>
            </a:pPr>
            <a:r>
              <a:rPr lang="zh-CN" altLang="en-US" dirty="0" smtClean="0">
                <a:sym typeface="+mn-ea"/>
              </a:rPr>
              <a:t>注：价格折让率</a:t>
            </a:r>
            <a:r>
              <a:rPr lang="en-US" altLang="zh-CN" dirty="0" smtClean="0">
                <a:sym typeface="+mn-ea"/>
              </a:rPr>
              <a:t>=</a:t>
            </a:r>
            <a:r>
              <a:rPr lang="zh-CN" altLang="en-US" dirty="0" smtClean="0">
                <a:sym typeface="+mn-ea"/>
              </a:rPr>
              <a:t>（最高限价</a:t>
            </a:r>
            <a:r>
              <a:rPr lang="en-US" altLang="zh-CN" dirty="0" smtClean="0">
                <a:sym typeface="+mn-ea"/>
              </a:rPr>
              <a:t>-</a:t>
            </a:r>
            <a:r>
              <a:rPr lang="zh-CN" altLang="en-US" dirty="0" smtClean="0">
                <a:sym typeface="+mn-ea"/>
              </a:rPr>
              <a:t>定价）</a:t>
            </a:r>
            <a:r>
              <a:rPr lang="en-US" altLang="zh-CN" dirty="0" smtClean="0">
                <a:sym typeface="+mn-ea"/>
              </a:rPr>
              <a:t>/</a:t>
            </a:r>
            <a:r>
              <a:rPr lang="zh-CN" altLang="en-US" dirty="0" smtClean="0">
                <a:sym typeface="+mn-ea"/>
              </a:rPr>
              <a:t>最高限价</a:t>
            </a:r>
            <a:endParaRPr lang="zh-CN" altLang="en-US" dirty="0" smtClean="0">
              <a:sym typeface="+mn-ea"/>
            </a:endParaRPr>
          </a:p>
        </p:txBody>
      </p:sp>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sym typeface="+mn-ea"/>
              </a:rPr>
              <a:t>五、实际模拟训练</a:t>
            </a:r>
            <a:r>
              <a:rPr lang="en-US" altLang="zh-CN" smtClean="0">
                <a:sym typeface="+mn-ea"/>
              </a:rPr>
              <a:t>--</a:t>
            </a:r>
            <a:r>
              <a:rPr lang="zh-CN" altLang="en-US" dirty="0" smtClean="0"/>
              <a:t>第</a:t>
            </a:r>
            <a:r>
              <a:rPr lang="en-US" altLang="zh-CN" dirty="0" smtClean="0"/>
              <a:t>2</a:t>
            </a:r>
            <a:r>
              <a:rPr lang="zh-CN" altLang="en-US" dirty="0" smtClean="0"/>
              <a:t>年</a:t>
            </a:r>
            <a:endParaRPr lang="zh-CN" altLang="en-US" dirty="0" smtClean="0"/>
          </a:p>
        </p:txBody>
      </p:sp>
      <p:sp>
        <p:nvSpPr>
          <p:cNvPr id="9" name="内容占位符 8"/>
          <p:cNvSpPr>
            <a:spLocks noGrp="1"/>
          </p:cNvSpPr>
          <p:nvPr>
            <p:ph idx="1"/>
            <p:custDataLst>
              <p:tags r:id="rId4"/>
            </p:custDataLst>
          </p:nvPr>
        </p:nvSpPr>
        <p:spPr/>
        <p:txBody>
          <a:bodyPr>
            <a:normAutofit fontScale="50000"/>
          </a:bodyPr>
          <a:p>
            <a:pPr>
              <a:lnSpc>
                <a:spcPct val="200000"/>
              </a:lnSpc>
            </a:pPr>
            <a:r>
              <a:rPr lang="zh-CN" altLang="en-US" smtClean="0"/>
              <a:t>价格折让率不得大于50%</a:t>
            </a:r>
            <a:endParaRPr lang="zh-CN" altLang="en-US" smtClean="0"/>
          </a:p>
          <a:p>
            <a:pPr marL="228600" indent="-228600">
              <a:lnSpc>
                <a:spcPct val="200000"/>
              </a:lnSpc>
              <a:buSzTx/>
              <a:buFont typeface="Arial" panose="020B0604020202020204" pitchFamily="34" charset="0"/>
              <a:buChar char="•"/>
            </a:pPr>
            <a:r>
              <a:rPr lang="zh-CN" altLang="en-US" smtClean="0"/>
              <a:t>►综合竞争力公式：Q=A+B+C</a:t>
            </a:r>
            <a:endParaRPr lang="zh-CN" altLang="en-US" smtClean="0"/>
          </a:p>
          <a:p>
            <a:pPr marL="228600" indent="-228600">
              <a:lnSpc>
                <a:spcPct val="200000"/>
              </a:lnSpc>
              <a:buSzTx/>
              <a:buFont typeface="Arial" panose="020B0604020202020204" pitchFamily="34" charset="0"/>
              <a:buChar char="•"/>
            </a:pPr>
            <a:r>
              <a:rPr lang="zh-CN" altLang="en-US" smtClean="0"/>
              <a:t>附注：</a:t>
            </a:r>
            <a:endParaRPr lang="zh-CN" altLang="en-US" smtClean="0"/>
          </a:p>
          <a:p>
            <a:pPr marL="228600" indent="-228600">
              <a:lnSpc>
                <a:spcPct val="200000"/>
              </a:lnSpc>
              <a:buSzTx/>
              <a:buFont typeface="Arial" panose="020B0604020202020204" pitchFamily="34" charset="0"/>
              <a:buChar char="•"/>
            </a:pPr>
            <a:r>
              <a:rPr lang="zh-CN" altLang="en-US" smtClean="0"/>
              <a:t>Q=综合竞争力</a:t>
            </a:r>
            <a:endParaRPr lang="zh-CN" altLang="en-US" smtClean="0"/>
          </a:p>
          <a:p>
            <a:pPr marL="228600" indent="-228600">
              <a:lnSpc>
                <a:spcPct val="200000"/>
              </a:lnSpc>
              <a:buSzTx/>
              <a:buFont typeface="Arial" panose="020B0604020202020204" pitchFamily="34" charset="0"/>
              <a:buChar char="•"/>
            </a:pPr>
            <a:r>
              <a:rPr lang="zh-CN" altLang="en-US" smtClean="0"/>
              <a:t>A=产品研发成果</a:t>
            </a:r>
            <a:endParaRPr lang="zh-CN" altLang="en-US" smtClean="0"/>
          </a:p>
          <a:p>
            <a:pPr marL="228600" indent="-228600">
              <a:lnSpc>
                <a:spcPct val="200000"/>
              </a:lnSpc>
              <a:buSzTx/>
              <a:buFont typeface="Arial" panose="020B0604020202020204" pitchFamily="34" charset="0"/>
              <a:buChar char="•"/>
            </a:pPr>
            <a:r>
              <a:rPr lang="zh-CN" altLang="en-US" smtClean="0"/>
              <a:t>B=300x价格折让率</a:t>
            </a:r>
            <a:endParaRPr lang="zh-CN" altLang="en-US" smtClean="0"/>
          </a:p>
          <a:p>
            <a:pPr marL="228600" indent="-228600">
              <a:lnSpc>
                <a:spcPct val="200000"/>
              </a:lnSpc>
              <a:buSzTx/>
              <a:buFont typeface="Arial" panose="020B0604020202020204" pitchFamily="34" charset="0"/>
              <a:buChar char="•"/>
            </a:pPr>
            <a:r>
              <a:rPr lang="zh-CN" altLang="en-US" smtClean="0"/>
              <a:t>C=当年广告费（M）</a:t>
            </a:r>
            <a:endParaRPr lang="zh-CN" altLang="en-US" smtClean="0"/>
          </a:p>
          <a:p>
            <a:pPr marL="228600" indent="-228600">
              <a:lnSpc>
                <a:spcPct val="200000"/>
              </a:lnSpc>
              <a:buSzTx/>
              <a:buFont typeface="Arial" panose="020B0604020202020204" pitchFamily="34" charset="0"/>
              <a:buChar char="•"/>
            </a:pPr>
            <a:r>
              <a:rPr lang="zh-CN" altLang="en-US" smtClean="0"/>
              <a:t>注：价格折让率=（最高限价-销售定价）/最高限价</a:t>
            </a:r>
            <a:endParaRPr lang="zh-CN" altLang="en-US" smtClean="0"/>
          </a:p>
        </p:txBody>
      </p: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sym typeface="+mn-ea"/>
              </a:rPr>
              <a:t>五、实际模拟训练</a:t>
            </a:r>
            <a:r>
              <a:rPr lang="en-US" altLang="zh-CN" smtClean="0">
                <a:sym typeface="+mn-ea"/>
              </a:rPr>
              <a:t>--</a:t>
            </a:r>
            <a:r>
              <a:rPr lang="zh-CN" altLang="en-US" dirty="0" smtClean="0"/>
              <a:t>第</a:t>
            </a:r>
            <a:r>
              <a:rPr lang="en-US" altLang="zh-CN" dirty="0" smtClean="0"/>
              <a:t>3</a:t>
            </a:r>
            <a:r>
              <a:rPr lang="zh-CN" altLang="en-US" dirty="0" smtClean="0"/>
              <a:t>年</a:t>
            </a:r>
            <a:endParaRPr lang="zh-CN" altLang="en-US" dirty="0" smtClean="0"/>
          </a:p>
        </p:txBody>
      </p:sp>
      <p:sp>
        <p:nvSpPr>
          <p:cNvPr id="9" name="内容占位符 8"/>
          <p:cNvSpPr>
            <a:spLocks noGrp="1"/>
          </p:cNvSpPr>
          <p:nvPr>
            <p:ph idx="1"/>
            <p:custDataLst>
              <p:tags r:id="rId4"/>
            </p:custDataLst>
          </p:nvPr>
        </p:nvSpPr>
        <p:spPr/>
        <p:txBody>
          <a:bodyPr>
            <a:normAutofit fontScale="70000"/>
          </a:bodyPr>
          <a:p>
            <a:pPr>
              <a:lnSpc>
                <a:spcPct val="200000"/>
              </a:lnSpc>
            </a:pPr>
            <a:r>
              <a:rPr lang="zh-CN" altLang="en-US" dirty="0" smtClean="0"/>
              <a:t>第</a:t>
            </a:r>
            <a:r>
              <a:rPr lang="en-US" altLang="zh-CN" dirty="0" smtClean="0"/>
              <a:t>3</a:t>
            </a:r>
            <a:r>
              <a:rPr lang="zh-CN" altLang="en-US" dirty="0" smtClean="0"/>
              <a:t>年初始条件</a:t>
            </a:r>
            <a:endParaRPr lang="zh-CN" altLang="en-US" dirty="0" smtClean="0"/>
          </a:p>
          <a:p>
            <a:pPr marL="685800" lvl="1" indent="-228600">
              <a:lnSpc>
                <a:spcPct val="200000"/>
              </a:lnSpc>
              <a:buSzTx/>
              <a:buFont typeface="Arial" panose="020B0604020202020204" pitchFamily="34" charset="0"/>
              <a:buChar char="•"/>
            </a:pPr>
            <a:r>
              <a:rPr lang="zh-CN" altLang="en-US" dirty="0" smtClean="0"/>
              <a:t>►股东投入资金</a:t>
            </a:r>
            <a:r>
              <a:rPr lang="en-US" altLang="zh-CN" dirty="0" smtClean="0"/>
              <a:t>200M</a:t>
            </a:r>
            <a:endParaRPr lang="en-US" altLang="zh-CN" dirty="0" smtClean="0"/>
          </a:p>
          <a:p>
            <a:pPr marL="685800" lvl="1" indent="-228600">
              <a:lnSpc>
                <a:spcPct val="200000"/>
              </a:lnSpc>
              <a:buSzTx/>
              <a:buFont typeface="Arial" panose="020B0604020202020204" pitchFamily="34" charset="0"/>
              <a:buChar char="•"/>
            </a:pPr>
            <a:r>
              <a:rPr lang="zh-CN" altLang="en-US" dirty="0" smtClean="0"/>
              <a:t>►贷款信用额</a:t>
            </a:r>
            <a:r>
              <a:rPr lang="en-US" altLang="zh-CN" dirty="0" smtClean="0"/>
              <a:t>300M</a:t>
            </a:r>
            <a:endParaRPr lang="en-US" altLang="zh-CN" dirty="0" smtClean="0"/>
          </a:p>
          <a:p>
            <a:pPr marL="685800" lvl="1" indent="-228600">
              <a:lnSpc>
                <a:spcPct val="200000"/>
              </a:lnSpc>
              <a:buSzTx/>
              <a:buFont typeface="Arial" panose="020B0604020202020204" pitchFamily="34" charset="0"/>
              <a:buChar char="•"/>
            </a:pPr>
            <a:r>
              <a:rPr lang="zh-CN" altLang="en-US" dirty="0" smtClean="0"/>
              <a:t>►一年期贷款利率</a:t>
            </a:r>
            <a:r>
              <a:rPr lang="en-US" altLang="zh-CN" dirty="0" smtClean="0"/>
              <a:t>6%/</a:t>
            </a:r>
            <a:r>
              <a:rPr lang="zh-CN" altLang="en-US" dirty="0" smtClean="0"/>
              <a:t>年</a:t>
            </a:r>
            <a:endParaRPr lang="zh-CN" altLang="en-US" dirty="0" smtClean="0"/>
          </a:p>
          <a:p>
            <a:pPr marL="685800" lvl="1" indent="-228600">
              <a:lnSpc>
                <a:spcPct val="200000"/>
              </a:lnSpc>
              <a:buSzTx/>
              <a:buFont typeface="Arial" panose="020B0604020202020204" pitchFamily="34" charset="0"/>
              <a:buChar char="•"/>
            </a:pPr>
            <a:r>
              <a:rPr lang="zh-CN" altLang="en-US" dirty="0" smtClean="0"/>
              <a:t>►二年期贷款利率</a:t>
            </a:r>
            <a:r>
              <a:rPr lang="en-US" altLang="zh-CN" dirty="0" smtClean="0"/>
              <a:t>10%/</a:t>
            </a:r>
            <a:r>
              <a:rPr lang="zh-CN" altLang="en-US" dirty="0" smtClean="0"/>
              <a:t>年</a:t>
            </a:r>
            <a:endParaRPr lang="zh-CN" altLang="en-US" dirty="0" smtClean="0"/>
          </a:p>
          <a:p>
            <a:pPr marL="685800" lvl="1" indent="-228600">
              <a:lnSpc>
                <a:spcPct val="200000"/>
              </a:lnSpc>
              <a:buSzTx/>
              <a:buFont typeface="Arial" panose="020B0604020202020204" pitchFamily="34" charset="0"/>
              <a:buChar char="•"/>
            </a:pPr>
            <a:r>
              <a:rPr lang="zh-CN" altLang="en-US" dirty="0" smtClean="0"/>
              <a:t>►产品研发分别投入，一次进行</a:t>
            </a:r>
            <a:endParaRPr lang="zh-CN" altLang="en-US" dirty="0" smtClean="0"/>
          </a:p>
          <a:p>
            <a:pPr marL="685800" lvl="1" indent="-228600">
              <a:lnSpc>
                <a:spcPct val="200000"/>
              </a:lnSpc>
              <a:buSzTx/>
              <a:buFont typeface="Arial" panose="020B0604020202020204" pitchFamily="34" charset="0"/>
              <a:buChar char="•"/>
            </a:pPr>
            <a:r>
              <a:rPr lang="zh-CN" altLang="en-US" dirty="0" smtClean="0"/>
              <a:t>►厂房、设备即租即用</a:t>
            </a:r>
            <a:endParaRPr lang="zh-CN" altLang="en-US" dirty="0" smtClean="0"/>
          </a:p>
          <a:p>
            <a:pPr marL="685800" lvl="1" indent="-228600">
              <a:lnSpc>
                <a:spcPct val="200000"/>
              </a:lnSpc>
              <a:buSzTx/>
              <a:buFont typeface="Arial" panose="020B0604020202020204" pitchFamily="34" charset="0"/>
              <a:buChar char="•"/>
            </a:pPr>
            <a:r>
              <a:rPr lang="zh-CN" altLang="en-US" dirty="0" smtClean="0"/>
              <a:t>►每个专卖店可销售</a:t>
            </a:r>
            <a:r>
              <a:rPr lang="en-US" altLang="zh-CN" dirty="0" smtClean="0"/>
              <a:t>20</a:t>
            </a:r>
            <a:r>
              <a:rPr lang="zh-CN" altLang="en-US" dirty="0" smtClean="0"/>
              <a:t>个产品</a:t>
            </a: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sym typeface="+mn-ea"/>
              </a:rPr>
              <a:t>五、实际模拟训练</a:t>
            </a:r>
            <a:r>
              <a:rPr lang="en-US" altLang="zh-CN" smtClean="0">
                <a:sym typeface="+mn-ea"/>
              </a:rPr>
              <a:t>--</a:t>
            </a:r>
            <a:r>
              <a:rPr lang="zh-CN" altLang="en-US" dirty="0" smtClean="0"/>
              <a:t>第</a:t>
            </a:r>
            <a:r>
              <a:rPr lang="en-US" altLang="zh-CN" dirty="0" smtClean="0"/>
              <a:t>3</a:t>
            </a:r>
            <a:r>
              <a:rPr lang="zh-CN" altLang="en-US" dirty="0" smtClean="0"/>
              <a:t>年</a:t>
            </a:r>
            <a:endParaRPr lang="zh-CN" altLang="en-US" dirty="0" smtClean="0"/>
          </a:p>
        </p:txBody>
      </p:sp>
      <p:sp>
        <p:nvSpPr>
          <p:cNvPr id="9" name="内容占位符 8"/>
          <p:cNvSpPr>
            <a:spLocks noGrp="1"/>
          </p:cNvSpPr>
          <p:nvPr>
            <p:ph idx="1"/>
            <p:custDataLst>
              <p:tags r:id="rId4"/>
            </p:custDataLst>
          </p:nvPr>
        </p:nvSpPr>
        <p:spPr/>
        <p:txBody>
          <a:bodyPr>
            <a:normAutofit fontScale="60000"/>
          </a:bodyPr>
          <a:p>
            <a:pPr>
              <a:lnSpc>
                <a:spcPct val="200000"/>
              </a:lnSpc>
            </a:pPr>
            <a:r>
              <a:rPr lang="zh-CN" altLang="en-US" dirty="0" smtClean="0"/>
              <a:t>►依据各公司在每个产品市场的综合竞争力排名，轮流挑选相应产品市场上的订单</a:t>
            </a:r>
            <a:endParaRPr lang="zh-CN" altLang="en-US" dirty="0" smtClean="0"/>
          </a:p>
          <a:p>
            <a:pPr marL="228600" indent="-228600">
              <a:lnSpc>
                <a:spcPct val="200000"/>
              </a:lnSpc>
              <a:buSzTx/>
              <a:buFont typeface="Arial" panose="020B0604020202020204" pitchFamily="34" charset="0"/>
              <a:buChar char="•"/>
            </a:pPr>
            <a:r>
              <a:rPr lang="zh-CN" altLang="en-US" dirty="0" smtClean="0"/>
              <a:t>►价格折让率不得大于</a:t>
            </a:r>
            <a:r>
              <a:rPr lang="en-US" altLang="zh-CN" dirty="0" smtClean="0"/>
              <a:t>50%</a:t>
            </a:r>
            <a:endParaRPr lang="en-US" altLang="zh-CN" dirty="0" smtClean="0"/>
          </a:p>
          <a:p>
            <a:pPr marL="228600" indent="-228600">
              <a:lnSpc>
                <a:spcPct val="200000"/>
              </a:lnSpc>
              <a:buSzTx/>
              <a:buFont typeface="Arial" panose="020B0604020202020204" pitchFamily="34" charset="0"/>
              <a:buChar char="•"/>
            </a:pPr>
            <a:r>
              <a:rPr lang="zh-CN" altLang="en-US" dirty="0" smtClean="0"/>
              <a:t>►综合竞争力计算公式：</a:t>
            </a:r>
            <a:r>
              <a:rPr lang="en-US" altLang="zh-CN" dirty="0" smtClean="0"/>
              <a:t>Q=A+B+C+D</a:t>
            </a:r>
            <a:endParaRPr lang="en-US" altLang="zh-CN" dirty="0" smtClean="0"/>
          </a:p>
          <a:p>
            <a:pPr marL="228600" indent="-228600">
              <a:lnSpc>
                <a:spcPct val="200000"/>
              </a:lnSpc>
              <a:buSzTx/>
              <a:buFont typeface="Arial" panose="020B0604020202020204" pitchFamily="34" charset="0"/>
              <a:buChar char="•"/>
            </a:pPr>
            <a:r>
              <a:rPr lang="zh-CN" altLang="en-US" dirty="0" smtClean="0"/>
              <a:t>附注：</a:t>
            </a:r>
            <a:endParaRPr lang="zh-CN" altLang="en-US" dirty="0" smtClean="0"/>
          </a:p>
          <a:p>
            <a:pPr marL="685800" lvl="1" indent="-228600">
              <a:lnSpc>
                <a:spcPct val="200000"/>
              </a:lnSpc>
              <a:buSzTx/>
              <a:buFont typeface="Arial" panose="020B0604020202020204" pitchFamily="34" charset="0"/>
              <a:buChar char="•"/>
            </a:pPr>
            <a:r>
              <a:rPr lang="en-US" altLang="zh-CN" dirty="0" smtClean="0"/>
              <a:t>Q=</a:t>
            </a:r>
            <a:r>
              <a:rPr lang="zh-CN" altLang="en-US" dirty="0" smtClean="0"/>
              <a:t>综合竞争力</a:t>
            </a:r>
            <a:endParaRPr lang="zh-CN" altLang="en-US" dirty="0" smtClean="0"/>
          </a:p>
          <a:p>
            <a:pPr marL="685800" lvl="1" indent="-228600">
              <a:lnSpc>
                <a:spcPct val="200000"/>
              </a:lnSpc>
              <a:buSzTx/>
              <a:buFont typeface="Arial" panose="020B0604020202020204" pitchFamily="34" charset="0"/>
              <a:buChar char="•"/>
            </a:pPr>
            <a:r>
              <a:rPr lang="en-US" altLang="zh-CN" dirty="0" smtClean="0"/>
              <a:t>A=</a:t>
            </a:r>
            <a:r>
              <a:rPr lang="zh-CN" altLang="en-US" dirty="0" smtClean="0"/>
              <a:t>产品研发成果（</a:t>
            </a:r>
            <a:r>
              <a:rPr lang="en-US" altLang="zh-CN" dirty="0" smtClean="0"/>
              <a:t>product</a:t>
            </a:r>
            <a:r>
              <a:rPr lang="zh-CN" altLang="en-US" dirty="0" smtClean="0"/>
              <a:t>）</a:t>
            </a:r>
            <a:endParaRPr lang="zh-CN" altLang="en-US" dirty="0" smtClean="0"/>
          </a:p>
          <a:p>
            <a:pPr marL="685800" lvl="1" indent="-228600">
              <a:lnSpc>
                <a:spcPct val="200000"/>
              </a:lnSpc>
              <a:buSzTx/>
              <a:buFont typeface="Arial" panose="020B0604020202020204" pitchFamily="34" charset="0"/>
              <a:buChar char="•"/>
            </a:pPr>
            <a:r>
              <a:rPr lang="en-US" altLang="zh-CN" dirty="0" smtClean="0"/>
              <a:t>B=10 x</a:t>
            </a:r>
            <a:r>
              <a:rPr lang="zh-CN" altLang="en-US" dirty="0" smtClean="0"/>
              <a:t>价格折让率 </a:t>
            </a:r>
            <a:r>
              <a:rPr lang="en-US" altLang="zh-CN" dirty="0" smtClean="0"/>
              <a:t>x</a:t>
            </a:r>
            <a:r>
              <a:rPr lang="zh-CN" altLang="en-US" dirty="0" smtClean="0"/>
              <a:t>当年广告费（</a:t>
            </a:r>
            <a:r>
              <a:rPr lang="en-US" altLang="zh-CN" dirty="0" smtClean="0"/>
              <a:t>price</a:t>
            </a:r>
            <a:r>
              <a:rPr lang="zh-CN" altLang="en-US" dirty="0" smtClean="0"/>
              <a:t>）</a:t>
            </a:r>
            <a:endParaRPr lang="zh-CN" altLang="en-US" dirty="0" smtClean="0"/>
          </a:p>
          <a:p>
            <a:pPr marL="685800" lvl="1" indent="-228600">
              <a:lnSpc>
                <a:spcPct val="200000"/>
              </a:lnSpc>
              <a:buSzTx/>
              <a:buFont typeface="Arial" panose="020B0604020202020204" pitchFamily="34" charset="0"/>
              <a:buChar char="•"/>
            </a:pPr>
            <a:r>
              <a:rPr lang="en-US" altLang="zh-CN" dirty="0" smtClean="0"/>
              <a:t>C=</a:t>
            </a:r>
            <a:r>
              <a:rPr lang="zh-CN" altLang="en-US" dirty="0" smtClean="0"/>
              <a:t>当年广告费（</a:t>
            </a:r>
            <a:r>
              <a:rPr lang="en-US" altLang="zh-CN" dirty="0" smtClean="0"/>
              <a:t>promotion</a:t>
            </a:r>
            <a:r>
              <a:rPr lang="zh-CN" altLang="en-US" dirty="0" smtClean="0"/>
              <a:t>）</a:t>
            </a:r>
            <a:endParaRPr lang="zh-CN" altLang="en-US" dirty="0" smtClean="0"/>
          </a:p>
          <a:p>
            <a:pPr marL="685800" lvl="1" indent="-228600">
              <a:lnSpc>
                <a:spcPct val="200000"/>
              </a:lnSpc>
              <a:buSzTx/>
              <a:buFont typeface="Arial" panose="020B0604020202020204" pitchFamily="34" charset="0"/>
              <a:buChar char="•"/>
            </a:pPr>
            <a:r>
              <a:rPr lang="en-US" altLang="zh-CN" dirty="0" smtClean="0"/>
              <a:t>D=5x</a:t>
            </a:r>
            <a:r>
              <a:rPr lang="zh-CN" altLang="en-US" dirty="0" smtClean="0"/>
              <a:t>该市场专卖店数（</a:t>
            </a:r>
            <a:r>
              <a:rPr lang="en-US" altLang="zh-CN" dirty="0" smtClean="0"/>
              <a:t>place</a:t>
            </a:r>
            <a:r>
              <a:rPr lang="zh-CN" altLang="en-US" dirty="0" smtClean="0"/>
              <a:t>）</a:t>
            </a: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sym typeface="+mn-ea"/>
              </a:rPr>
              <a:t>五、实际模拟训练</a:t>
            </a:r>
            <a:r>
              <a:rPr lang="en-US" altLang="zh-CN" smtClean="0">
                <a:sym typeface="+mn-ea"/>
              </a:rPr>
              <a:t>--</a:t>
            </a:r>
            <a:r>
              <a:rPr lang="zh-CN" altLang="en-US" dirty="0" smtClean="0"/>
              <a:t>期末总结</a:t>
            </a:r>
            <a:endParaRPr lang="zh-CN" altLang="en-US" dirty="0" smtClean="0"/>
          </a:p>
        </p:txBody>
      </p:sp>
      <p:sp>
        <p:nvSpPr>
          <p:cNvPr id="9" name="内容占位符 8"/>
          <p:cNvSpPr>
            <a:spLocks noGrp="1"/>
          </p:cNvSpPr>
          <p:nvPr>
            <p:ph idx="1"/>
            <p:custDataLst>
              <p:tags r:id="rId4"/>
            </p:custDataLst>
          </p:nvPr>
        </p:nvSpPr>
        <p:spPr/>
        <p:txBody>
          <a:bodyPr>
            <a:normAutofit/>
          </a:bodyPr>
          <a:p>
            <a:pPr marL="228600" indent="-228600">
              <a:lnSpc>
                <a:spcPct val="200000"/>
              </a:lnSpc>
              <a:buSzTx/>
              <a:buFont typeface="Arial" panose="020B0604020202020204" pitchFamily="34" charset="0"/>
              <a:buChar char="•"/>
            </a:pPr>
            <a:r>
              <a:rPr lang="zh-CN" altLang="en-US" dirty="0" smtClean="0"/>
              <a:t>你的决策属于：</a:t>
            </a:r>
            <a:endParaRPr lang="zh-CN" altLang="en-US" dirty="0" smtClean="0"/>
          </a:p>
          <a:p>
            <a:pPr marL="228600" indent="-228600">
              <a:lnSpc>
                <a:spcPct val="200000"/>
              </a:lnSpc>
              <a:buSzTx/>
              <a:buFont typeface="Arial" panose="020B0604020202020204" pitchFamily="34" charset="0"/>
              <a:buChar char="•"/>
            </a:pPr>
            <a:r>
              <a:rPr lang="zh-CN" altLang="en-US" dirty="0" smtClean="0"/>
              <a:t>战术导向型</a:t>
            </a:r>
            <a:r>
              <a:rPr lang="en-US" altLang="zh-CN" dirty="0" smtClean="0"/>
              <a:t>--</a:t>
            </a:r>
            <a:r>
              <a:rPr lang="zh-CN" altLang="en-US" dirty="0" smtClean="0"/>
              <a:t>战略导向型</a:t>
            </a:r>
            <a:endParaRPr lang="zh-CN" altLang="en-US" dirty="0" smtClean="0"/>
          </a:p>
          <a:p>
            <a:pPr marL="228600" indent="-228600">
              <a:lnSpc>
                <a:spcPct val="200000"/>
              </a:lnSpc>
              <a:buSzTx/>
              <a:buFont typeface="Arial" panose="020B0604020202020204" pitchFamily="34" charset="0"/>
              <a:buChar char="•"/>
            </a:pPr>
            <a:r>
              <a:rPr lang="zh-CN" altLang="en-US" dirty="0" smtClean="0"/>
              <a:t>浅层思考型</a:t>
            </a:r>
            <a:r>
              <a:rPr lang="en-US" altLang="zh-CN" dirty="0" smtClean="0"/>
              <a:t>--</a:t>
            </a:r>
            <a:r>
              <a:rPr lang="zh-CN" altLang="en-US" dirty="0" smtClean="0"/>
              <a:t>深层思考型</a:t>
            </a:r>
            <a:endParaRPr lang="zh-CN" altLang="en-US" dirty="0" smtClean="0"/>
          </a:p>
          <a:p>
            <a:pPr marL="228600" indent="-228600">
              <a:lnSpc>
                <a:spcPct val="200000"/>
              </a:lnSpc>
              <a:buSzTx/>
              <a:buFont typeface="Arial" panose="020B0604020202020204" pitchFamily="34" charset="0"/>
              <a:buChar char="•"/>
            </a:pPr>
            <a:r>
              <a:rPr lang="zh-CN" altLang="en-US" dirty="0" smtClean="0"/>
              <a:t>孤立思考型</a:t>
            </a:r>
            <a:r>
              <a:rPr lang="en-US" altLang="zh-CN" dirty="0" smtClean="0"/>
              <a:t>--</a:t>
            </a:r>
            <a:r>
              <a:rPr lang="zh-CN" altLang="en-US" dirty="0" smtClean="0"/>
              <a:t>系统思考型</a:t>
            </a:r>
            <a:endParaRPr lang="zh-CN" altLang="en-US" dirty="0" smtClean="0"/>
          </a:p>
          <a:p>
            <a:pPr marL="228600" indent="-228600">
              <a:lnSpc>
                <a:spcPct val="200000"/>
              </a:lnSpc>
              <a:buSzTx/>
              <a:buFont typeface="Arial" panose="020B0604020202020204" pitchFamily="34" charset="0"/>
              <a:buChar char="•"/>
            </a:pPr>
            <a:r>
              <a:rPr lang="zh-CN" altLang="en-US" dirty="0" smtClean="0"/>
              <a:t>单方案论证</a:t>
            </a:r>
            <a:r>
              <a:rPr lang="en-US" altLang="zh-CN" dirty="0" smtClean="0"/>
              <a:t>--</a:t>
            </a:r>
            <a:r>
              <a:rPr lang="zh-CN" altLang="en-US" dirty="0" smtClean="0"/>
              <a:t>多方案对比</a:t>
            </a: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dirty="0" smtClean="0"/>
              <a:t>游戏玩法</a:t>
            </a:r>
            <a:endParaRPr lang="zh-CN" altLang="en-US" dirty="0" smtClean="0"/>
          </a:p>
        </p:txBody>
      </p:sp>
      <p:sp>
        <p:nvSpPr>
          <p:cNvPr id="9" name="内容占位符 8"/>
          <p:cNvSpPr>
            <a:spLocks noGrp="1"/>
          </p:cNvSpPr>
          <p:nvPr>
            <p:ph idx="1"/>
            <p:custDataLst>
              <p:tags r:id="rId4"/>
            </p:custDataLst>
          </p:nvPr>
        </p:nvSpPr>
        <p:spPr/>
        <p:txBody>
          <a:bodyPr>
            <a:normAutofit/>
          </a:bodyPr>
          <a:p>
            <a:pPr>
              <a:lnSpc>
                <a:spcPct val="200000"/>
              </a:lnSpc>
            </a:pPr>
            <a:r>
              <a:rPr lang="zh-CN" altLang="en-US" dirty="0" smtClean="0"/>
              <a:t>自由玩法：</a:t>
            </a:r>
            <a:endParaRPr lang="zh-CN" altLang="en-US" dirty="0" smtClean="0"/>
          </a:p>
          <a:p>
            <a:pPr marL="685800" lvl="1" indent="-228600">
              <a:lnSpc>
                <a:spcPct val="200000"/>
              </a:lnSpc>
              <a:buSzTx/>
              <a:buFont typeface="Arial" panose="020B0604020202020204" pitchFamily="34" charset="0"/>
              <a:buChar char="•"/>
            </a:pPr>
            <a:r>
              <a:rPr lang="zh-CN" altLang="en-US" dirty="0" smtClean="0"/>
              <a:t>每个用户下载</a:t>
            </a:r>
            <a:r>
              <a:rPr lang="en-US" altLang="zh-CN" dirty="0" smtClean="0"/>
              <a:t>app</a:t>
            </a:r>
            <a:r>
              <a:rPr lang="zh-CN" altLang="en-US" dirty="0" smtClean="0"/>
              <a:t>，注册账户，开始自己的创业之旅。</a:t>
            </a:r>
            <a:endParaRPr lang="zh-CN" altLang="en-US" dirty="0" smtClean="0"/>
          </a:p>
          <a:p>
            <a:pPr>
              <a:lnSpc>
                <a:spcPct val="200000"/>
              </a:lnSpc>
              <a:buSzTx/>
              <a:buFont typeface="Arial" panose="020B0604020202020204" pitchFamily="34" charset="0"/>
            </a:pPr>
            <a:r>
              <a:rPr lang="zh-CN" altLang="en-US" dirty="0" smtClean="0"/>
              <a:t>课堂玩法：</a:t>
            </a:r>
            <a:endParaRPr lang="zh-CN" altLang="en-US" dirty="0" smtClean="0"/>
          </a:p>
          <a:p>
            <a:pPr marL="685800" lvl="1" indent="-228600">
              <a:lnSpc>
                <a:spcPct val="200000"/>
              </a:lnSpc>
              <a:buSzTx/>
              <a:buFont typeface="Arial" panose="020B0604020202020204" pitchFamily="34" charset="0"/>
              <a:buChar char="•"/>
            </a:pPr>
            <a:r>
              <a:rPr lang="en-US" altLang="zh-CN" dirty="0" smtClean="0"/>
              <a:t>1</a:t>
            </a:r>
            <a:r>
              <a:rPr lang="zh-CN" altLang="en-US" dirty="0" smtClean="0"/>
              <a:t>、老师在管理端开放一个“空中课堂”</a:t>
            </a:r>
            <a:endParaRPr lang="zh-CN" altLang="en-US" dirty="0" smtClean="0"/>
          </a:p>
          <a:p>
            <a:pPr marL="685800" lvl="1" indent="-228600">
              <a:lnSpc>
                <a:spcPct val="200000"/>
              </a:lnSpc>
              <a:buSzTx/>
              <a:buFont typeface="Arial" panose="020B0604020202020204" pitchFamily="34" charset="0"/>
              <a:buChar char="•"/>
            </a:pPr>
            <a:r>
              <a:rPr lang="en-US" altLang="zh-CN" dirty="0" smtClean="0"/>
              <a:t>2</a:t>
            </a:r>
            <a:r>
              <a:rPr lang="zh-CN" altLang="en-US" dirty="0" smtClean="0"/>
              <a:t>、每个学员扫描老师提供的“空中课堂”二维码，组成一个虚拟班级，进行创业比赛。</a:t>
            </a:r>
            <a:endParaRPr lang="zh-CN" altLang="en-US" dirty="0" smtClean="0"/>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t>课程大纲</a:t>
            </a:r>
            <a:endParaRPr lang="zh-CN" altLang="en-US" smtClean="0"/>
          </a:p>
        </p:txBody>
      </p:sp>
      <p:sp>
        <p:nvSpPr>
          <p:cNvPr id="9" name="内容占位符 8"/>
          <p:cNvSpPr>
            <a:spLocks noGrp="1"/>
          </p:cNvSpPr>
          <p:nvPr>
            <p:ph idx="1"/>
            <p:custDataLst>
              <p:tags r:id="rId4"/>
            </p:custDataLst>
          </p:nvPr>
        </p:nvSpPr>
        <p:spPr/>
        <p:txBody>
          <a:bodyPr>
            <a:normAutofit/>
          </a:bodyPr>
          <a:p>
            <a:pPr marL="228600" indent="-228600">
              <a:lnSpc>
                <a:spcPct val="200000"/>
              </a:lnSpc>
              <a:buSzTx/>
              <a:buFont typeface="Arial" panose="020B0604020202020204" pitchFamily="34" charset="0"/>
              <a:buChar char="•"/>
            </a:pPr>
            <a:r>
              <a:rPr lang="zh-CN" altLang="en-US" smtClean="0"/>
              <a:t>一、组织准备工作</a:t>
            </a:r>
            <a:endParaRPr lang="zh-CN" altLang="en-US" smtClean="0"/>
          </a:p>
          <a:p>
            <a:pPr marL="228600" indent="-228600">
              <a:lnSpc>
                <a:spcPct val="200000"/>
              </a:lnSpc>
              <a:buSzTx/>
              <a:buFont typeface="Arial" panose="020B0604020202020204" pitchFamily="34" charset="0"/>
              <a:buChar char="•"/>
            </a:pPr>
            <a:r>
              <a:rPr lang="zh-CN" altLang="en-US" smtClean="0"/>
              <a:t>二、模拟企业概况</a:t>
            </a:r>
            <a:endParaRPr lang="zh-CN" altLang="en-US" smtClean="0"/>
          </a:p>
          <a:p>
            <a:pPr marL="228600" indent="-228600">
              <a:lnSpc>
                <a:spcPct val="200000"/>
              </a:lnSpc>
              <a:buSzTx/>
              <a:buFont typeface="Arial" panose="020B0604020202020204" pitchFamily="34" charset="0"/>
              <a:buChar char="•"/>
            </a:pPr>
            <a:r>
              <a:rPr lang="zh-CN" altLang="en-US" smtClean="0"/>
              <a:t>三、初始状态设定</a:t>
            </a:r>
            <a:endParaRPr lang="zh-CN" altLang="en-US" smtClean="0"/>
          </a:p>
          <a:p>
            <a:pPr marL="228600" indent="-228600">
              <a:lnSpc>
                <a:spcPct val="200000"/>
              </a:lnSpc>
              <a:buSzTx/>
              <a:buFont typeface="Arial" panose="020B0604020202020204" pitchFamily="34" charset="0"/>
              <a:buChar char="•"/>
            </a:pPr>
            <a:r>
              <a:rPr lang="zh-CN" altLang="en-US" smtClean="0"/>
              <a:t>四、企业运营规则</a:t>
            </a:r>
            <a:endParaRPr lang="zh-CN" altLang="en-US" smtClean="0"/>
          </a:p>
          <a:p>
            <a:pPr marL="228600" indent="-228600">
              <a:lnSpc>
                <a:spcPct val="200000"/>
              </a:lnSpc>
              <a:buSzTx/>
              <a:buFont typeface="Arial" panose="020B0604020202020204" pitchFamily="34" charset="0"/>
              <a:buChar char="•"/>
            </a:pPr>
            <a:r>
              <a:rPr lang="zh-CN" altLang="en-US" smtClean="0"/>
              <a:t>五、实际模拟训练</a:t>
            </a:r>
            <a:endParaRPr lang="zh-CN" altLang="en-US" smtClean="0"/>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t>一、组织准备工作</a:t>
            </a:r>
            <a:endParaRPr lang="zh-CN" altLang="en-US" smtClean="0"/>
          </a:p>
        </p:txBody>
      </p:sp>
      <p:sp>
        <p:nvSpPr>
          <p:cNvPr id="9" name="内容占位符 8"/>
          <p:cNvSpPr>
            <a:spLocks noGrp="1"/>
          </p:cNvSpPr>
          <p:nvPr>
            <p:ph idx="1"/>
            <p:custDataLst>
              <p:tags r:id="rId4"/>
            </p:custDataLst>
          </p:nvPr>
        </p:nvSpPr>
        <p:spPr/>
        <p:txBody>
          <a:bodyPr>
            <a:normAutofit/>
          </a:bodyPr>
          <a:p>
            <a:pPr marL="685800" lvl="1" indent="-228600">
              <a:lnSpc>
                <a:spcPct val="200000"/>
              </a:lnSpc>
              <a:buSzTx/>
              <a:buFont typeface="Arial" panose="020B0604020202020204" pitchFamily="34" charset="0"/>
              <a:buChar char="•"/>
            </a:pPr>
            <a:r>
              <a:rPr lang="en-US" altLang="zh-CN" dirty="0" smtClean="0">
                <a:sym typeface="+mn-ea"/>
              </a:rPr>
              <a:t>1</a:t>
            </a:r>
            <a:r>
              <a:rPr lang="zh-CN" altLang="en-US" dirty="0" smtClean="0">
                <a:sym typeface="+mn-ea"/>
              </a:rPr>
              <a:t>、老师在管理端开放一个“空中课堂”</a:t>
            </a:r>
            <a:endParaRPr lang="zh-CN" altLang="en-US" dirty="0" smtClean="0">
              <a:sym typeface="+mn-ea"/>
            </a:endParaRPr>
          </a:p>
          <a:p>
            <a:pPr marL="685800" lvl="1" indent="-228600">
              <a:lnSpc>
                <a:spcPct val="200000"/>
              </a:lnSpc>
              <a:buSzTx/>
              <a:buFont typeface="Arial" panose="020B0604020202020204" pitchFamily="34" charset="0"/>
              <a:buChar char="•"/>
            </a:pPr>
            <a:r>
              <a:rPr lang="en-US" altLang="zh-CN" dirty="0" smtClean="0">
                <a:sym typeface="+mn-ea"/>
              </a:rPr>
              <a:t>2</a:t>
            </a:r>
            <a:r>
              <a:rPr lang="zh-CN" altLang="en-US" dirty="0" smtClean="0">
                <a:sym typeface="+mn-ea"/>
              </a:rPr>
              <a:t>、每个学员下载</a:t>
            </a:r>
            <a:r>
              <a:rPr lang="en-US" altLang="zh-CN" dirty="0" smtClean="0">
                <a:sym typeface="+mn-ea"/>
              </a:rPr>
              <a:t>app</a:t>
            </a:r>
            <a:r>
              <a:rPr lang="zh-CN" altLang="en-US" dirty="0" smtClean="0">
                <a:sym typeface="+mn-ea"/>
              </a:rPr>
              <a:t>，注册用户</a:t>
            </a:r>
            <a:endParaRPr lang="zh-CN" altLang="en-US" dirty="0" smtClean="0">
              <a:sym typeface="+mn-ea"/>
            </a:endParaRPr>
          </a:p>
          <a:p>
            <a:pPr marL="685800" lvl="1" indent="-228600">
              <a:lnSpc>
                <a:spcPct val="200000"/>
              </a:lnSpc>
              <a:buSzTx/>
              <a:buFont typeface="Arial" panose="020B0604020202020204" pitchFamily="34" charset="0"/>
              <a:buChar char="•"/>
            </a:pPr>
            <a:r>
              <a:rPr lang="en-US" altLang="zh-CN" dirty="0" smtClean="0">
                <a:sym typeface="+mn-ea"/>
              </a:rPr>
              <a:t>3</a:t>
            </a:r>
            <a:r>
              <a:rPr lang="zh-CN" altLang="en-US" dirty="0" smtClean="0">
                <a:sym typeface="+mn-ea"/>
              </a:rPr>
              <a:t>、每个学员扫描老师提供的“空中课堂”二维码，组成一个虚拟班级，进行创业比赛。</a:t>
            </a:r>
            <a:endParaRPr lang="zh-CN" altLang="en-US" dirty="0" smtClean="0">
              <a:sym typeface="+mn-ea"/>
            </a:endParaRPr>
          </a:p>
          <a:p>
            <a:pPr marL="685800" lvl="1" indent="-228600">
              <a:lnSpc>
                <a:spcPct val="200000"/>
              </a:lnSpc>
              <a:buSzTx/>
              <a:buFont typeface="Arial" panose="020B0604020202020204" pitchFamily="34" charset="0"/>
              <a:buChar char="•"/>
            </a:pPr>
            <a:r>
              <a:rPr lang="en-US" altLang="zh-CN" smtClean="0"/>
              <a:t>4</a:t>
            </a:r>
            <a:r>
              <a:rPr lang="zh-CN" altLang="en-US" smtClean="0"/>
              <a:t>、每个学员的沙盘</a:t>
            </a:r>
            <a:r>
              <a:rPr lang="en-US" altLang="zh-CN" smtClean="0"/>
              <a:t>app</a:t>
            </a:r>
            <a:r>
              <a:rPr lang="zh-CN" altLang="en-US" smtClean="0"/>
              <a:t>中默认有总经办</a:t>
            </a:r>
            <a:r>
              <a:rPr lang="zh-CN" altLang="en-US" smtClean="0">
                <a:sym typeface="+mn-ea"/>
              </a:rPr>
              <a:t>，人力资源部</a:t>
            </a:r>
            <a:r>
              <a:rPr lang="zh-CN" altLang="en-US" smtClean="0"/>
              <a:t>，财务部，研发部，生产部，市场部六个部门构成。</a:t>
            </a:r>
            <a:endParaRPr lang="zh-CN" altLang="en-US" smtClean="0"/>
          </a:p>
          <a:p>
            <a:pPr marL="685800" lvl="1" indent="-228600">
              <a:lnSpc>
                <a:spcPct val="200000"/>
              </a:lnSpc>
              <a:buSzTx/>
              <a:buFont typeface="Arial" panose="020B0604020202020204" pitchFamily="34" charset="0"/>
              <a:buChar char="•"/>
            </a:pPr>
            <a:endParaRPr lang="zh-CN" altLang="en-US" smtClean="0"/>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sym typeface="+mn-ea"/>
              </a:rPr>
              <a:t>一、组织准备工作</a:t>
            </a:r>
            <a:endParaRPr lang="zh-CN" altLang="en-US" dirty="0" smtClean="0"/>
          </a:p>
        </p:txBody>
      </p:sp>
      <p:sp>
        <p:nvSpPr>
          <p:cNvPr id="9" name="内容占位符 8"/>
          <p:cNvSpPr>
            <a:spLocks noGrp="1"/>
          </p:cNvSpPr>
          <p:nvPr>
            <p:ph idx="1"/>
            <p:custDataLst>
              <p:tags r:id="rId4"/>
            </p:custDataLst>
          </p:nvPr>
        </p:nvSpPr>
        <p:spPr/>
        <p:txBody>
          <a:bodyPr>
            <a:normAutofit/>
          </a:bodyPr>
          <a:p>
            <a:pPr>
              <a:lnSpc>
                <a:spcPct val="200000"/>
              </a:lnSpc>
            </a:pPr>
            <a:r>
              <a:rPr lang="zh-CN" altLang="en-US" dirty="0" smtClean="0"/>
              <a:t>本</a:t>
            </a:r>
            <a:r>
              <a:rPr lang="zh-CN"/>
              <a:t>沙盘</a:t>
            </a:r>
            <a:r>
              <a:rPr lang="zh-CN" altLang="en-US" dirty="0" smtClean="0"/>
              <a:t>包括沙盘</a:t>
            </a:r>
            <a:r>
              <a:rPr lang="en-US" altLang="zh-CN" dirty="0" smtClean="0"/>
              <a:t>app</a:t>
            </a:r>
            <a:r>
              <a:rPr lang="zh-CN" altLang="en-US" dirty="0" smtClean="0"/>
              <a:t>和后台管理系统。</a:t>
            </a:r>
            <a:endParaRPr lang="zh-CN" altLang="en-US" dirty="0" smtClean="0"/>
          </a:p>
          <a:p>
            <a:pPr>
              <a:lnSpc>
                <a:spcPct val="200000"/>
              </a:lnSpc>
            </a:pPr>
            <a:r>
              <a:rPr lang="zh-CN" altLang="en-US" dirty="0" smtClean="0"/>
              <a:t>老师端负责后台管理系统设置，企业经营环境设定</a:t>
            </a:r>
            <a:endParaRPr lang="zh-CN" altLang="en-US" dirty="0" smtClean="0"/>
          </a:p>
          <a:p>
            <a:pPr>
              <a:lnSpc>
                <a:spcPct val="200000"/>
              </a:lnSpc>
            </a:pPr>
            <a:r>
              <a:rPr lang="zh-CN" altLang="en-US" dirty="0" smtClean="0"/>
              <a:t>学员端的沙盘</a:t>
            </a:r>
            <a:r>
              <a:rPr lang="en-US" altLang="zh-CN" dirty="0" smtClean="0"/>
              <a:t>app</a:t>
            </a:r>
            <a:r>
              <a:rPr lang="zh-CN" altLang="en-US" dirty="0" smtClean="0"/>
              <a:t>包括</a:t>
            </a:r>
            <a:r>
              <a:rPr lang="zh-CN" altLang="en-US" dirty="0" smtClean="0">
                <a:sym typeface="+mn-ea"/>
              </a:rPr>
              <a:t>总部决策系统，知识岛测评系统，营销竞标系统，报表分析系统。</a:t>
            </a:r>
            <a:endParaRPr lang="zh-CN" altLang="en-US" dirty="0" smtClean="0"/>
          </a:p>
          <a:p>
            <a:pPr>
              <a:lnSpc>
                <a:spcPct val="200000"/>
              </a:lnSpc>
            </a:pP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mtClean="0">
                <a:sym typeface="+mn-ea"/>
              </a:rPr>
              <a:t>一、组织准备工作</a:t>
            </a:r>
            <a:endParaRPr lang="zh-CN" altLang="en-US"/>
          </a:p>
        </p:txBody>
      </p:sp>
      <p:sp>
        <p:nvSpPr>
          <p:cNvPr id="3" name="内容占位符 2"/>
          <p:cNvSpPr>
            <a:spLocks noGrp="1"/>
          </p:cNvSpPr>
          <p:nvPr>
            <p:ph idx="1"/>
          </p:nvPr>
        </p:nvSpPr>
        <p:spPr/>
        <p:txBody>
          <a:bodyPr>
            <a:normAutofit fontScale="90000" lnSpcReduction="10000"/>
          </a:bodyPr>
          <a:p>
            <a:r>
              <a:rPr lang="zh-CN" altLang="en-US"/>
              <a:t>1)、总部决策系统类似于手游中的基地建设系统，包括总经办、财务部、研发部、生产部、销售部五个部门。每个部门有不超过9个核心管理职能。根据游戏规则，用户可进行贷款决策、采购决策、定价决策等资源配置及生产经营决策。</a:t>
            </a:r>
            <a:endParaRPr lang="zh-CN" altLang="en-US"/>
          </a:p>
          <a:p>
            <a:r>
              <a:rPr lang="zh-CN" altLang="en-US"/>
              <a:t>2)、知识岛测评系统类似于手游中的副本系统，将创业知识分门别类，以小岛的形式展示。每个用户占领小岛需要回答系统自动安排的测评问题。通过问题测评，可考核用户的创业知识水平。同时，用户在考评的过程中，也会对自己掌握的创业知识进行一次梳理，查漏补缺。系统最终将测评结果作为研发能力，计入用户的竞争力。</a:t>
            </a:r>
            <a:endParaRPr lang="zh-CN" altLang="en-US"/>
          </a:p>
          <a:p>
            <a:r>
              <a:rPr lang="zh-CN" altLang="en-US"/>
              <a:t>3)、营销竞标系统类似手游中的战斗系统，将背景设置开拓全国市场。每个年度为一个关卡，每年会有不同的市场容量安排。根据用户的竞争力排序，竞争力强的用户可优先选择订单，然后根据竞争力从大到小顺序依次选择订单。</a:t>
            </a:r>
            <a:endParaRPr lang="zh-CN" altLang="en-US"/>
          </a:p>
          <a:p>
            <a:r>
              <a:rPr lang="zh-CN" altLang="en-US"/>
              <a:t>4)、报表分析系统将用户的经营决策转化为资产负债表、损益表等各种常见的企业管理报表。使得不熟悉财务知识的用户能够从财务角度重新审视自己的决策对财务结果的影响。报表分析系统对用户回顾自己的决策过程，提升决策水平也大有帮助。</a:t>
            </a:r>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sym typeface="+mn-ea"/>
              </a:rPr>
              <a:t>一、组织准备工作</a:t>
            </a:r>
            <a:endParaRPr lang="zh-CN" altLang="en-US" dirty="0" smtClean="0"/>
          </a:p>
        </p:txBody>
      </p:sp>
      <p:sp>
        <p:nvSpPr>
          <p:cNvPr id="9" name="内容占位符 8"/>
          <p:cNvSpPr>
            <a:spLocks noGrp="1"/>
          </p:cNvSpPr>
          <p:nvPr>
            <p:ph idx="1"/>
            <p:custDataLst>
              <p:tags r:id="rId4"/>
            </p:custDataLst>
          </p:nvPr>
        </p:nvSpPr>
        <p:spPr/>
        <p:txBody>
          <a:bodyPr>
            <a:normAutofit/>
          </a:bodyPr>
          <a:p>
            <a:pPr>
              <a:lnSpc>
                <a:spcPct val="200000"/>
              </a:lnSpc>
            </a:pPr>
            <a:r>
              <a:rPr lang="zh-CN" dirty="0" smtClean="0"/>
              <a:t>请同学们用沙盘</a:t>
            </a:r>
            <a:r>
              <a:rPr lang="en-US" altLang="zh-CN" dirty="0" smtClean="0"/>
              <a:t>app</a:t>
            </a:r>
            <a:r>
              <a:rPr lang="zh-CN" altLang="en-US" dirty="0" smtClean="0"/>
              <a:t>扫描以下二维码组件班级群组（每节课由老师临时生成）：</a:t>
            </a:r>
            <a:endParaRPr lang="zh-CN" altLang="en-US" dirty="0" smtClean="0"/>
          </a:p>
          <a:p>
            <a:pPr>
              <a:lnSpc>
                <a:spcPct val="200000"/>
              </a:lnSpc>
            </a:pPr>
            <a:endParaRPr lang="zh-CN" altLang="en-US" dirty="0" smtClean="0"/>
          </a:p>
          <a:p>
            <a:pPr marL="228600" indent="-228600">
              <a:lnSpc>
                <a:spcPct val="200000"/>
              </a:lnSpc>
              <a:buSzTx/>
              <a:buFont typeface="Arial" panose="020B0604020202020204" pitchFamily="34" charset="0"/>
              <a:buChar char="•"/>
            </a:pPr>
            <a:endParaRPr lang="zh-CN" altLang="en-US" dirty="0" smtClean="0"/>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45110" y="2107565"/>
            <a:ext cx="397510" cy="3975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p>
            <a:pPr algn="ctr"/>
            <a:endParaRPr lang="zh-CN" altLang="en-US"/>
          </a:p>
        </p:txBody>
      </p:sp>
      <p:sp>
        <p:nvSpPr>
          <p:cNvPr id="8" name="椭圆 7"/>
          <p:cNvSpPr/>
          <p:nvPr>
            <p:custDataLst>
              <p:tags r:id="rId2"/>
            </p:custDataLst>
          </p:nvPr>
        </p:nvSpPr>
        <p:spPr>
          <a:xfrm>
            <a:off x="642620" y="1825625"/>
            <a:ext cx="195580" cy="1955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7" name="标题 6"/>
          <p:cNvSpPr>
            <a:spLocks noGrp="1"/>
          </p:cNvSpPr>
          <p:nvPr>
            <p:ph type="title"/>
            <p:custDataLst>
              <p:tags r:id="rId3"/>
            </p:custDataLst>
          </p:nvPr>
        </p:nvSpPr>
        <p:spPr/>
        <p:txBody>
          <a:bodyPr>
            <a:normAutofit/>
          </a:bodyPr>
          <a:p>
            <a:r>
              <a:rPr lang="zh-CN" altLang="en-US" smtClean="0"/>
              <a:t>二、模拟企业概况</a:t>
            </a:r>
            <a:endParaRPr lang="zh-CN" altLang="en-US" smtClean="0"/>
          </a:p>
        </p:txBody>
      </p:sp>
      <p:sp>
        <p:nvSpPr>
          <p:cNvPr id="9" name="内容占位符 8"/>
          <p:cNvSpPr>
            <a:spLocks noGrp="1"/>
          </p:cNvSpPr>
          <p:nvPr>
            <p:ph idx="1"/>
            <p:custDataLst>
              <p:tags r:id="rId4"/>
            </p:custDataLst>
          </p:nvPr>
        </p:nvSpPr>
        <p:spPr/>
        <p:txBody>
          <a:bodyPr>
            <a:normAutofit/>
          </a:bodyPr>
          <a:p>
            <a:pPr>
              <a:lnSpc>
                <a:spcPct val="200000"/>
              </a:lnSpc>
            </a:pPr>
            <a:r>
              <a:rPr lang="zh-CN" altLang="en-US" dirty="0" smtClean="0">
                <a:sym typeface="+mn-ea"/>
              </a:rPr>
              <a:t>某公司是一个典型的初创型智能硬件制造企业</a:t>
            </a:r>
            <a:r>
              <a:rPr lang="en-US" altLang="zh-CN" dirty="0" smtClean="0">
                <a:sym typeface="+mn-ea"/>
              </a:rPr>
              <a:t>,</a:t>
            </a:r>
            <a:r>
              <a:rPr lang="zh-CN" altLang="en-US" dirty="0" smtClean="0">
                <a:sym typeface="+mn-ea"/>
              </a:rPr>
              <a:t>刚刚创立，投资人正在选拔</a:t>
            </a:r>
            <a:r>
              <a:rPr lang="en-US" altLang="zh-CN" dirty="0" smtClean="0">
                <a:sym typeface="+mn-ea"/>
              </a:rPr>
              <a:t>CEO,</a:t>
            </a:r>
            <a:r>
              <a:rPr lang="zh-CN" altLang="en-US" dirty="0" smtClean="0">
                <a:sym typeface="+mn-ea"/>
              </a:rPr>
              <a:t>胜出者就是该公司的首任</a:t>
            </a:r>
            <a:r>
              <a:rPr lang="en-US" altLang="zh-CN" dirty="0" smtClean="0">
                <a:sym typeface="+mn-ea"/>
              </a:rPr>
              <a:t>CEO.</a:t>
            </a:r>
            <a:r>
              <a:rPr lang="zh-CN" altLang="en-US" dirty="0" smtClean="0">
                <a:sym typeface="+mn-ea"/>
              </a:rPr>
              <a:t>这是一个年薪百万的工作机会</a:t>
            </a:r>
            <a:r>
              <a:rPr lang="en-US" altLang="zh-CN" dirty="0" smtClean="0">
                <a:sym typeface="+mn-ea"/>
              </a:rPr>
              <a:t>,</a:t>
            </a:r>
            <a:r>
              <a:rPr lang="zh-CN" altLang="en-US" dirty="0" smtClean="0">
                <a:sym typeface="+mn-ea"/>
              </a:rPr>
              <a:t>愿君珍惜</a:t>
            </a:r>
            <a:r>
              <a:rPr lang="en-US" altLang="zh-CN" dirty="0" smtClean="0">
                <a:sym typeface="+mn-ea"/>
              </a:rPr>
              <a:t>,</a:t>
            </a:r>
            <a:r>
              <a:rPr lang="zh-CN" altLang="en-US" dirty="0" smtClean="0">
                <a:sym typeface="+mn-ea"/>
              </a:rPr>
              <a:t>祝君好运</a:t>
            </a:r>
            <a:r>
              <a:rPr lang="en-US" altLang="zh-CN" smtClean="0">
                <a:sym typeface="+mn-ea"/>
              </a:rPr>
              <a:t>!</a:t>
            </a:r>
            <a:endParaRPr lang="en-US" altLang="zh-CN" smtClean="0">
              <a:sym typeface="+mn-ea"/>
            </a:endParaRPr>
          </a:p>
          <a:p>
            <a:pPr marL="228600" indent="-228600">
              <a:lnSpc>
                <a:spcPct val="200000"/>
              </a:lnSpc>
              <a:buSzTx/>
              <a:buFont typeface="Arial" panose="020B0604020202020204" pitchFamily="34" charset="0"/>
              <a:buChar char="•"/>
            </a:pPr>
            <a:endParaRPr lang="en-US" altLang="zh-CN" smtClean="0">
              <a:sym typeface="+mn-ea"/>
            </a:endParaRPr>
          </a:p>
        </p:txBody>
      </p:sp>
    </p:spTree>
    <p:custDataLst>
      <p:tags r:id="rId5"/>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459"/>
</p:tagLst>
</file>

<file path=ppt/tags/tag10.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00.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03.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04.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05.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08.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09.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1.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10.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13.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14.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15.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18.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19.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2.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20.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21.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23.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24.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25.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28.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5.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6.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7.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2.xml><?xml version="1.0" encoding="utf-8"?>
<p:tagLst xmlns:p="http://schemas.openxmlformats.org/presentationml/2006/main">
  <p:tag name="KSO_WM_TAG_VERSION" val="1.0"/>
  <p:tag name="KSO_WM_TEMPLATE_CATEGORY" val="custom"/>
  <p:tag name="KSO_WM_TEMPLATE_INDEX" val="160459"/>
</p:tagLst>
</file>

<file path=ppt/tags/tag20.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1.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22.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25.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6.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27.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1*a*1"/>
  <p:tag name="KSO_WM_UNIT_CLEAR" val="1"/>
  <p:tag name="KSO_WM_UNIT_LAYERLEVEL" val="1"/>
  <p:tag name="KSO_WM_UNIT_VALUE" val="9"/>
  <p:tag name="KSO_WM_UNIT_ISCONTENTSTITLE" val="0"/>
  <p:tag name="KSO_WM_UNIT_HIGHLIGHT" val="0"/>
  <p:tag name="KSO_WM_UNIT_COMPATIBLE" val="0"/>
  <p:tag name="KSO_WM_UNIT_PRESET_TEXT_INDEX" val="3"/>
  <p:tag name="KSO_WM_UNIT_PRESET_TEXT_LEN" val="12"/>
</p:tagLst>
</file>

<file path=ppt/tags/tag30.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1.xml><?xml version="1.0" encoding="utf-8"?>
<p:tagLst xmlns:p="http://schemas.openxmlformats.org/presentationml/2006/main">
  <p:tag name="KSO_WM_BEAUTIFY_FLAG" val="#wm#"/>
  <p:tag name="KSO_WM_TEMPLATE_CATEGORY" val="custom"/>
  <p:tag name="KSO_WM_TEMPLATE_INDEX" val="160459"/>
</p:tagLst>
</file>

<file path=ppt/tags/tag32.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33.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36.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7.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38.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459"/>
  <p:tag name="KSO_WM_UNIT_TYPE" val="b"/>
  <p:tag name="KSO_WM_UNIT_INDEX" val="1"/>
  <p:tag name="KSO_WM_UNIT_ID" val="custom160459_1*b*1"/>
  <p:tag name="KSO_WM_UNIT_CLEAR" val="1"/>
  <p:tag name="KSO_WM_UNIT_LAYERLEVEL" val="1"/>
  <p:tag name="KSO_WM_UNIT_VALUE" val="46"/>
  <p:tag name="KSO_WM_UNIT_ISCONTENTSTITLE" val="0"/>
  <p:tag name="KSO_WM_UNIT_HIGHLIGHT" val="0"/>
  <p:tag name="KSO_WM_UNIT_COMPATIBLE" val="0"/>
  <p:tag name="KSO_WM_UNIT_PRESET_TEXT_INDEX" val="4"/>
  <p:tag name="KSO_WM_UNIT_PRESET_TEXT_LEN" val="46"/>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41.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2.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43.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46.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7.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48.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KSO_WM_TEMPLATE_THUMBS_INDEX" val="1、10、12、16、19、20、24、28、30"/>
  <p:tag name="KSO_WM_TEMPLATE_CATEGORY" val="custom"/>
  <p:tag name="KSO_WM_TEMPLATE_INDEX" val="160459"/>
  <p:tag name="KSO_WM_SLIDE_ID" val="custom160459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51.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2.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53.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56.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7.xml><?xml version="1.0" encoding="utf-8"?>
<p:tagLst xmlns:p="http://schemas.openxmlformats.org/presentationml/2006/main">
  <p:tag name="KSO_WM_TEMPLATE_CATEGORY" val="custom"/>
  <p:tag name="KSO_WM_TEMPLATE_INDEX" val="160459"/>
</p:tagLst>
</file>

<file path=ppt/tags/tag58.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59.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6.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62.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63.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64.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67.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68.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69.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7.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72.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3.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74.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77.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8.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79.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82.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83.xml><?xml version="1.0" encoding="utf-8"?>
<p:tagLst xmlns:p="http://schemas.openxmlformats.org/presentationml/2006/main">
  <p:tag name="KSO_WM_TEMPLATE_CATEGORY" val="custom"/>
  <p:tag name="KSO_WM_TEMPLATE_INDEX" val="160459"/>
</p:tagLst>
</file>

<file path=ppt/tags/tag84.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85.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88.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89.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90.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93.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4.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95.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98.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9.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heme/theme1.xml><?xml version="1.0" encoding="utf-8"?>
<a:theme xmlns:a="http://schemas.openxmlformats.org/drawingml/2006/main" name="1_A000120140530A97PPBG">
  <a:themeElements>
    <a:clrScheme name="160179.179">
      <a:dk1>
        <a:srgbClr val="3D3F41"/>
      </a:dk1>
      <a:lt1>
        <a:srgbClr val="FFFFFF"/>
      </a:lt1>
      <a:dk2>
        <a:srgbClr val="3D3F41"/>
      </a:dk2>
      <a:lt2>
        <a:srgbClr val="FFFFFF"/>
      </a:lt2>
      <a:accent1>
        <a:srgbClr val="D2689D"/>
      </a:accent1>
      <a:accent2>
        <a:srgbClr val="D37051"/>
      </a:accent2>
      <a:accent3>
        <a:srgbClr val="F28711"/>
      </a:accent3>
      <a:accent4>
        <a:srgbClr val="D30E00"/>
      </a:accent4>
      <a:accent5>
        <a:srgbClr val="BAD038"/>
      </a:accent5>
      <a:accent6>
        <a:srgbClr val="46CBE6"/>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3380</Words>
  <Application>WPS 演示</Application>
  <PresentationFormat>宽屏</PresentationFormat>
  <Paragraphs>296</Paragraphs>
  <Slides>28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vt:lpstr>
      <vt:lpstr>宋体</vt:lpstr>
      <vt:lpstr>Wingdings</vt:lpstr>
      <vt:lpstr>幼圆</vt:lpstr>
      <vt:lpstr>黑体</vt:lpstr>
      <vt:lpstr>微软雅黑</vt:lpstr>
      <vt:lpstr>Calibri</vt:lpstr>
      <vt:lpstr>Times New Roman</vt:lpstr>
      <vt:lpstr>1_A000120140530A97PPBG</vt:lpstr>
      <vt:lpstr>创客沙盘</vt:lpstr>
      <vt:lpstr>概念</vt:lpstr>
      <vt:lpstr>游戏玩法</vt:lpstr>
      <vt:lpstr>课程大纲</vt:lpstr>
      <vt:lpstr>一、组织准备工作</vt:lpstr>
      <vt:lpstr>一、组织准备工作</vt:lpstr>
      <vt:lpstr>一、组织准备工作</vt:lpstr>
      <vt:lpstr>一、组织准备工作</vt:lpstr>
      <vt:lpstr>二、模拟企业概况</vt:lpstr>
      <vt:lpstr>二、模拟企业概况</vt:lpstr>
      <vt:lpstr>三、初始状态设定</vt:lpstr>
      <vt:lpstr>四、企业运营规则</vt:lpstr>
      <vt:lpstr>四、企业运营规则</vt:lpstr>
      <vt:lpstr>四、企业运营规则</vt:lpstr>
      <vt:lpstr>四、企业运营规则</vt:lpstr>
      <vt:lpstr>四、企业运营规则</vt:lpstr>
      <vt:lpstr>四、企业运营规则</vt:lpstr>
      <vt:lpstr>四、企业运营规则</vt:lpstr>
      <vt:lpstr>四、企业运营规则</vt:lpstr>
      <vt:lpstr>四、企业运营规则</vt:lpstr>
      <vt:lpstr>四、游戏关卡流程</vt:lpstr>
      <vt:lpstr>四、游戏目标</vt:lpstr>
      <vt:lpstr>五、实际模拟训练</vt:lpstr>
      <vt:lpstr>五、实际模拟训练--第1年</vt:lpstr>
      <vt:lpstr>五、实际模拟训练--第2年</vt:lpstr>
      <vt:lpstr>五、实际模拟训练--第3年</vt:lpstr>
      <vt:lpstr>五、实际模拟训练--第3年</vt:lpstr>
      <vt:lpstr>五、实际模拟训练--期末总结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创客沙盘</dc:title>
  <dc:creator>李dream lee</dc:creator>
  <cp:lastModifiedBy>dreamlee</cp:lastModifiedBy>
  <cp:revision>25</cp:revision>
  <dcterms:created xsi:type="dcterms:W3CDTF">2017-05-14T12:17:00Z</dcterms:created>
  <dcterms:modified xsi:type="dcterms:W3CDTF">2017-06-11T12:10:09Z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